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65" r:id="rId4"/>
    <p:sldId id="258" r:id="rId5"/>
    <p:sldId id="259" r:id="rId6"/>
    <p:sldId id="260" r:id="rId7"/>
    <p:sldId id="271" r:id="rId8"/>
    <p:sldId id="261" r:id="rId9"/>
    <p:sldId id="270" r:id="rId10"/>
    <p:sldId id="262" r:id="rId11"/>
    <p:sldId id="263" r:id="rId12"/>
    <p:sldId id="264" r:id="rId13"/>
    <p:sldId id="266" r:id="rId14"/>
    <p:sldId id="267" r:id="rId15"/>
    <p:sldId id="268" r:id="rId16"/>
    <p:sldId id="269" r:id="rId1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F082906-CF49-4A1F-B3B6-8F9DE02F25CF}" v="94" dt="2024-06-18T12:32:55.86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78" d="100"/>
          <a:sy n="78" d="100"/>
        </p:scale>
        <p:origin x="1594" y="5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adine AIT SI MAMMAR" userId="S::ainadine@etudiant-esic.fr::17d7346f-26bd-47c8-9266-50c551946462" providerId="AD" clId="Web-{3F082906-CF49-4A1F-B3B6-8F9DE02F25CF}"/>
    <pc:docChg chg="modSld">
      <pc:chgData name="Nadine AIT SI MAMMAR" userId="S::ainadine@etudiant-esic.fr::17d7346f-26bd-47c8-9266-50c551946462" providerId="AD" clId="Web-{3F082906-CF49-4A1F-B3B6-8F9DE02F25CF}" dt="2024-06-18T12:13:10.557" v="92" actId="20577"/>
      <pc:docMkLst>
        <pc:docMk/>
      </pc:docMkLst>
      <pc:sldChg chg="modSp">
        <pc:chgData name="Nadine AIT SI MAMMAR" userId="S::ainadine@etudiant-esic.fr::17d7346f-26bd-47c8-9266-50c551946462" providerId="AD" clId="Web-{3F082906-CF49-4A1F-B3B6-8F9DE02F25CF}" dt="2024-06-18T12:03:29.259" v="3"/>
        <pc:sldMkLst>
          <pc:docMk/>
          <pc:sldMk cId="0" sldId="257"/>
        </pc:sldMkLst>
        <pc:spChg chg="mod">
          <ac:chgData name="Nadine AIT SI MAMMAR" userId="S::ainadine@etudiant-esic.fr::17d7346f-26bd-47c8-9266-50c551946462" providerId="AD" clId="Web-{3F082906-CF49-4A1F-B3B6-8F9DE02F25CF}" dt="2024-06-18T12:03:29.259" v="3"/>
          <ac:spMkLst>
            <pc:docMk/>
            <pc:sldMk cId="0" sldId="257"/>
            <ac:spMk id="3" creationId="{00000000-0000-0000-0000-000000000000}"/>
          </ac:spMkLst>
        </pc:spChg>
      </pc:sldChg>
      <pc:sldChg chg="modSp">
        <pc:chgData name="Nadine AIT SI MAMMAR" userId="S::ainadine@etudiant-esic.fr::17d7346f-26bd-47c8-9266-50c551946462" providerId="AD" clId="Web-{3F082906-CF49-4A1F-B3B6-8F9DE02F25CF}" dt="2024-06-18T12:09:30.770" v="51" actId="20577"/>
        <pc:sldMkLst>
          <pc:docMk/>
          <pc:sldMk cId="0" sldId="260"/>
        </pc:sldMkLst>
        <pc:spChg chg="mod">
          <ac:chgData name="Nadine AIT SI MAMMAR" userId="S::ainadine@etudiant-esic.fr::17d7346f-26bd-47c8-9266-50c551946462" providerId="AD" clId="Web-{3F082906-CF49-4A1F-B3B6-8F9DE02F25CF}" dt="2024-06-18T12:09:30.770" v="51" actId="20577"/>
          <ac:spMkLst>
            <pc:docMk/>
            <pc:sldMk cId="0" sldId="260"/>
            <ac:spMk id="3" creationId="{00000000-0000-0000-0000-000000000000}"/>
          </ac:spMkLst>
        </pc:spChg>
      </pc:sldChg>
      <pc:sldChg chg="modSp">
        <pc:chgData name="Nadine AIT SI MAMMAR" userId="S::ainadine@etudiant-esic.fr::17d7346f-26bd-47c8-9266-50c551946462" providerId="AD" clId="Web-{3F082906-CF49-4A1F-B3B6-8F9DE02F25CF}" dt="2024-06-18T12:11:48.024" v="85" actId="20577"/>
        <pc:sldMkLst>
          <pc:docMk/>
          <pc:sldMk cId="0" sldId="261"/>
        </pc:sldMkLst>
        <pc:spChg chg="mod">
          <ac:chgData name="Nadine AIT SI MAMMAR" userId="S::ainadine@etudiant-esic.fr::17d7346f-26bd-47c8-9266-50c551946462" providerId="AD" clId="Web-{3F082906-CF49-4A1F-B3B6-8F9DE02F25CF}" dt="2024-06-18T12:11:20.992" v="76" actId="20577"/>
          <ac:spMkLst>
            <pc:docMk/>
            <pc:sldMk cId="0" sldId="261"/>
            <ac:spMk id="2" creationId="{00000000-0000-0000-0000-000000000000}"/>
          </ac:spMkLst>
        </pc:spChg>
        <pc:spChg chg="mod">
          <ac:chgData name="Nadine AIT SI MAMMAR" userId="S::ainadine@etudiant-esic.fr::17d7346f-26bd-47c8-9266-50c551946462" providerId="AD" clId="Web-{3F082906-CF49-4A1F-B3B6-8F9DE02F25CF}" dt="2024-06-18T12:11:48.024" v="85" actId="20577"/>
          <ac:spMkLst>
            <pc:docMk/>
            <pc:sldMk cId="0" sldId="261"/>
            <ac:spMk id="3" creationId="{00000000-0000-0000-0000-000000000000}"/>
          </ac:spMkLst>
        </pc:spChg>
      </pc:sldChg>
      <pc:sldChg chg="modSp">
        <pc:chgData name="Nadine AIT SI MAMMAR" userId="S::ainadine@etudiant-esic.fr::17d7346f-26bd-47c8-9266-50c551946462" providerId="AD" clId="Web-{3F082906-CF49-4A1F-B3B6-8F9DE02F25CF}" dt="2024-06-18T12:12:02.509" v="87" actId="20577"/>
        <pc:sldMkLst>
          <pc:docMk/>
          <pc:sldMk cId="0" sldId="262"/>
        </pc:sldMkLst>
        <pc:spChg chg="mod">
          <ac:chgData name="Nadine AIT SI MAMMAR" userId="S::ainadine@etudiant-esic.fr::17d7346f-26bd-47c8-9266-50c551946462" providerId="AD" clId="Web-{3F082906-CF49-4A1F-B3B6-8F9DE02F25CF}" dt="2024-06-18T12:12:02.509" v="87" actId="20577"/>
          <ac:spMkLst>
            <pc:docMk/>
            <pc:sldMk cId="0" sldId="262"/>
            <ac:spMk id="3" creationId="{00000000-0000-0000-0000-000000000000}"/>
          </ac:spMkLst>
        </pc:spChg>
      </pc:sldChg>
      <pc:sldChg chg="modSp">
        <pc:chgData name="Nadine AIT SI MAMMAR" userId="S::ainadine@etudiant-esic.fr::17d7346f-26bd-47c8-9266-50c551946462" providerId="AD" clId="Web-{3F082906-CF49-4A1F-B3B6-8F9DE02F25CF}" dt="2024-06-18T12:13:10.557" v="92" actId="20577"/>
        <pc:sldMkLst>
          <pc:docMk/>
          <pc:sldMk cId="0" sldId="263"/>
        </pc:sldMkLst>
        <pc:spChg chg="mod">
          <ac:chgData name="Nadine AIT SI MAMMAR" userId="S::ainadine@etudiant-esic.fr::17d7346f-26bd-47c8-9266-50c551946462" providerId="AD" clId="Web-{3F082906-CF49-4A1F-B3B6-8F9DE02F25CF}" dt="2024-06-18T12:13:10.557" v="92" actId="20577"/>
          <ac:spMkLst>
            <pc:docMk/>
            <pc:sldMk cId="0" sldId="263"/>
            <ac:spMk id="3" creationId="{00000000-0000-0000-0000-00000000000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fr-FR"/>
              <a:t>Modifiez le style du titre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fr-FR"/>
              <a:t>Modifiez le style des sous-titres du masque</a:t>
            </a:r>
            <a:endParaRPr kumimoji="0" lang="en-US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10/23/2024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fr-FR"/>
              <a:t>Modifiez le style du titre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fr-FR"/>
              <a:t>Modifiez les styles du texte du masque</a:t>
            </a:r>
          </a:p>
          <a:p>
            <a:pPr lvl="1" eaLnBrk="1" latinLnBrk="0" hangingPunct="1"/>
            <a:r>
              <a:rPr lang="fr-FR"/>
              <a:t>Deuxième niveau</a:t>
            </a:r>
          </a:p>
          <a:p>
            <a:pPr lvl="2" eaLnBrk="1" latinLnBrk="0" hangingPunct="1"/>
            <a:r>
              <a:rPr lang="fr-FR"/>
              <a:t>Troisième niveau</a:t>
            </a:r>
          </a:p>
          <a:p>
            <a:pPr lvl="3" eaLnBrk="1" latinLnBrk="0" hangingPunct="1"/>
            <a:r>
              <a:rPr lang="fr-FR"/>
              <a:t>Quatrième niveau</a:t>
            </a:r>
          </a:p>
          <a:p>
            <a:pPr lvl="4" eaLnBrk="1" latinLnBrk="0" hangingPunct="1"/>
            <a:r>
              <a:rPr lang="fr-FR"/>
              <a:t>Cinquième niveau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fr-FR"/>
              <a:t>Modifiez le style du titre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fr-FR"/>
              <a:t>Modifiez les styles du texte du masque</a:t>
            </a:r>
          </a:p>
          <a:p>
            <a:pPr lvl="1" eaLnBrk="1" latinLnBrk="0" hangingPunct="1"/>
            <a:r>
              <a:rPr lang="fr-FR"/>
              <a:t>Deuxième niveau</a:t>
            </a:r>
          </a:p>
          <a:p>
            <a:pPr lvl="2" eaLnBrk="1" latinLnBrk="0" hangingPunct="1"/>
            <a:r>
              <a:rPr lang="fr-FR"/>
              <a:t>Troisième niveau</a:t>
            </a:r>
          </a:p>
          <a:p>
            <a:pPr lvl="3" eaLnBrk="1" latinLnBrk="0" hangingPunct="1"/>
            <a:r>
              <a:rPr lang="fr-FR"/>
              <a:t>Quatrième niveau</a:t>
            </a:r>
          </a:p>
          <a:p>
            <a:pPr lvl="4" eaLnBrk="1" latinLnBrk="0" hangingPunct="1"/>
            <a:r>
              <a:rPr lang="fr-FR"/>
              <a:t>Cinquième niveau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fr-FR"/>
              <a:t>Modifiez le style du titre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fr-FR"/>
              <a:t>Modifiez les styles du texte du masque</a:t>
            </a:r>
          </a:p>
          <a:p>
            <a:pPr lvl="1" eaLnBrk="1" latinLnBrk="0" hangingPunct="1"/>
            <a:r>
              <a:rPr lang="fr-FR"/>
              <a:t>Deuxième niveau</a:t>
            </a:r>
          </a:p>
          <a:p>
            <a:pPr lvl="2" eaLnBrk="1" latinLnBrk="0" hangingPunct="1"/>
            <a:r>
              <a:rPr lang="fr-FR"/>
              <a:t>Troisième niveau</a:t>
            </a:r>
          </a:p>
          <a:p>
            <a:pPr lvl="3" eaLnBrk="1" latinLnBrk="0" hangingPunct="1"/>
            <a:r>
              <a:rPr lang="fr-FR"/>
              <a:t>Quatrième niveau</a:t>
            </a:r>
          </a:p>
          <a:p>
            <a:pPr lvl="4" eaLnBrk="1" latinLnBrk="0" hangingPunct="1"/>
            <a:r>
              <a:rPr lang="fr-FR"/>
              <a:t>Cinquième niveau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fr-FR"/>
              <a:t>Modifiez le style du titre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fr-FR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fr-FR"/>
              <a:t>Modifiez le style du titre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fr-FR"/>
              <a:t>Modifiez les styles du texte du masque</a:t>
            </a:r>
          </a:p>
          <a:p>
            <a:pPr lvl="1" eaLnBrk="1" latinLnBrk="0" hangingPunct="1"/>
            <a:r>
              <a:rPr lang="fr-FR"/>
              <a:t>Deuxième niveau</a:t>
            </a:r>
          </a:p>
          <a:p>
            <a:pPr lvl="2" eaLnBrk="1" latinLnBrk="0" hangingPunct="1"/>
            <a:r>
              <a:rPr lang="fr-FR"/>
              <a:t>Troisième niveau</a:t>
            </a:r>
          </a:p>
          <a:p>
            <a:pPr lvl="3" eaLnBrk="1" latinLnBrk="0" hangingPunct="1"/>
            <a:r>
              <a:rPr lang="fr-FR"/>
              <a:t>Quatrième niveau</a:t>
            </a:r>
          </a:p>
          <a:p>
            <a:pPr lvl="4" eaLnBrk="1" latinLnBrk="0" hangingPunct="1"/>
            <a:r>
              <a:rPr lang="fr-FR"/>
              <a:t>Cinquième niveau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fr-FR"/>
              <a:t>Modifiez les styles du texte du masque</a:t>
            </a:r>
          </a:p>
          <a:p>
            <a:pPr lvl="1" eaLnBrk="1" latinLnBrk="0" hangingPunct="1"/>
            <a:r>
              <a:rPr lang="fr-FR"/>
              <a:t>Deuxième niveau</a:t>
            </a:r>
          </a:p>
          <a:p>
            <a:pPr lvl="2" eaLnBrk="1" latinLnBrk="0" hangingPunct="1"/>
            <a:r>
              <a:rPr lang="fr-FR"/>
              <a:t>Troisième niveau</a:t>
            </a:r>
          </a:p>
          <a:p>
            <a:pPr lvl="3" eaLnBrk="1" latinLnBrk="0" hangingPunct="1"/>
            <a:r>
              <a:rPr lang="fr-FR"/>
              <a:t>Quatrième niveau</a:t>
            </a:r>
          </a:p>
          <a:p>
            <a:pPr lvl="4" eaLnBrk="1" latinLnBrk="0" hangingPunct="1"/>
            <a:r>
              <a:rPr lang="fr-FR"/>
              <a:t>Cinquième niveau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fr-FR"/>
              <a:t>Modifiez le style du titre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fr-FR"/>
              <a:t>Modifiez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fr-FR"/>
              <a:t>Modifiez les styles du texte du masque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fr-FR"/>
              <a:t>Modifiez les styles du texte du masque</a:t>
            </a:r>
          </a:p>
          <a:p>
            <a:pPr lvl="1" eaLnBrk="1" latinLnBrk="0" hangingPunct="1"/>
            <a:r>
              <a:rPr lang="fr-FR"/>
              <a:t>Deuxième niveau</a:t>
            </a:r>
          </a:p>
          <a:p>
            <a:pPr lvl="2" eaLnBrk="1" latinLnBrk="0" hangingPunct="1"/>
            <a:r>
              <a:rPr lang="fr-FR"/>
              <a:t>Troisième niveau</a:t>
            </a:r>
          </a:p>
          <a:p>
            <a:pPr lvl="3" eaLnBrk="1" latinLnBrk="0" hangingPunct="1"/>
            <a:r>
              <a:rPr lang="fr-FR"/>
              <a:t>Quatrième niveau</a:t>
            </a:r>
          </a:p>
          <a:p>
            <a:pPr lvl="4" eaLnBrk="1" latinLnBrk="0" hangingPunct="1"/>
            <a:r>
              <a:rPr lang="fr-FR"/>
              <a:t>Cinquième niveau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fr-FR"/>
              <a:t>Modifiez les styles du texte du masque</a:t>
            </a:r>
          </a:p>
          <a:p>
            <a:pPr lvl="1" eaLnBrk="1" latinLnBrk="0" hangingPunct="1"/>
            <a:r>
              <a:rPr lang="fr-FR"/>
              <a:t>Deuxième niveau</a:t>
            </a:r>
          </a:p>
          <a:p>
            <a:pPr lvl="2" eaLnBrk="1" latinLnBrk="0" hangingPunct="1"/>
            <a:r>
              <a:rPr lang="fr-FR"/>
              <a:t>Troisième niveau</a:t>
            </a:r>
          </a:p>
          <a:p>
            <a:pPr lvl="3" eaLnBrk="1" latinLnBrk="0" hangingPunct="1"/>
            <a:r>
              <a:rPr lang="fr-FR"/>
              <a:t>Quatrième niveau</a:t>
            </a:r>
          </a:p>
          <a:p>
            <a:pPr lvl="4" eaLnBrk="1" latinLnBrk="0" hangingPunct="1"/>
            <a:r>
              <a:rPr lang="fr-FR"/>
              <a:t>Cinquième niveau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fr-FR"/>
              <a:t>Modifiez le style du titre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fr-FR"/>
              <a:t>Modifiez le style du titre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fr-FR"/>
              <a:t>Modifiez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fr-FR"/>
              <a:t>Modifiez les styles du texte du masque</a:t>
            </a:r>
          </a:p>
          <a:p>
            <a:pPr lvl="1" eaLnBrk="1" latinLnBrk="0" hangingPunct="1"/>
            <a:r>
              <a:rPr lang="fr-FR"/>
              <a:t>Deuxième niveau</a:t>
            </a:r>
          </a:p>
          <a:p>
            <a:pPr lvl="2" eaLnBrk="1" latinLnBrk="0" hangingPunct="1"/>
            <a:r>
              <a:rPr lang="fr-FR"/>
              <a:t>Troisième niveau</a:t>
            </a:r>
          </a:p>
          <a:p>
            <a:pPr lvl="3" eaLnBrk="1" latinLnBrk="0" hangingPunct="1"/>
            <a:r>
              <a:rPr lang="fr-FR"/>
              <a:t>Quatrième niveau</a:t>
            </a:r>
          </a:p>
          <a:p>
            <a:pPr lvl="4" eaLnBrk="1" latinLnBrk="0" hangingPunct="1"/>
            <a:r>
              <a:rPr lang="fr-FR"/>
              <a:t>Cinquième niveau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fr-FR"/>
              <a:t>Modifiez le style du titre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fr-FR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fr-FR"/>
              <a:t>Cliquez sur l'icône pour ajouter une image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fr-FR"/>
              <a:t>Modifiez le style du titre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fr-FR"/>
              <a:t>Modifiez les styles du texte du masque</a:t>
            </a:r>
          </a:p>
          <a:p>
            <a:pPr lvl="1" eaLnBrk="1" latinLnBrk="0" hangingPunct="1"/>
            <a:r>
              <a:rPr kumimoji="0" lang="fr-FR"/>
              <a:t>Deuxième niveau</a:t>
            </a:r>
          </a:p>
          <a:p>
            <a:pPr lvl="2" eaLnBrk="1" latinLnBrk="0" hangingPunct="1"/>
            <a:r>
              <a:rPr kumimoji="0" lang="fr-FR"/>
              <a:t>Troisième niveau</a:t>
            </a:r>
          </a:p>
          <a:p>
            <a:pPr lvl="3" eaLnBrk="1" latinLnBrk="0" hangingPunct="1"/>
            <a:r>
              <a:rPr kumimoji="0" lang="fr-FR"/>
              <a:t>Quatrième niveau</a:t>
            </a:r>
          </a:p>
          <a:p>
            <a:pPr lvl="4" eaLnBrk="1" latinLnBrk="0" hangingPunct="1"/>
            <a:r>
              <a:rPr kumimoji="0" lang="fr-FR"/>
              <a:t>Cinquième niveau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10/23/2024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9289" y="254904"/>
            <a:ext cx="7772400" cy="1470025"/>
          </a:xfrm>
        </p:spPr>
        <p:txBody>
          <a:bodyPr>
            <a:normAutofit fontScale="90000"/>
          </a:bodyPr>
          <a:lstStyle/>
          <a:p>
            <a:pPr algn="l"/>
            <a:r>
              <a:rPr dirty="0"/>
              <a:t>Plan de Transition </a:t>
            </a:r>
            <a:r>
              <a:rPr dirty="0" err="1"/>
              <a:t>Digitale</a:t>
            </a:r>
            <a:r>
              <a:rPr dirty="0"/>
              <a:t> pour MX2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78625" y="1713249"/>
            <a:ext cx="6400800" cy="1752600"/>
          </a:xfrm>
        </p:spPr>
        <p:txBody>
          <a:bodyPr/>
          <a:lstStyle/>
          <a:p>
            <a:pPr algn="l"/>
            <a:r>
              <a:rPr dirty="0" err="1"/>
              <a:t>Amélioration</a:t>
            </a:r>
            <a:r>
              <a:rPr dirty="0"/>
              <a:t> de la </a:t>
            </a:r>
            <a:r>
              <a:rPr dirty="0" err="1"/>
              <a:t>Gestion</a:t>
            </a:r>
            <a:r>
              <a:rPr dirty="0"/>
              <a:t> Interne et Expansion de la </a:t>
            </a:r>
            <a:r>
              <a:rPr dirty="0" err="1"/>
              <a:t>Vente</a:t>
            </a:r>
            <a:r>
              <a:rPr dirty="0"/>
              <a:t> en </a:t>
            </a:r>
            <a:r>
              <a:rPr dirty="0" err="1"/>
              <a:t>Ligne</a:t>
            </a:r>
            <a:endParaRPr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535" y="1775404"/>
            <a:ext cx="6160520" cy="5276154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5519773" y="3296181"/>
            <a:ext cx="34773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fr-FR">
                <a:solidFill>
                  <a:schemeClr val="bg1"/>
                </a:solidFill>
              </a:rPr>
              <a:t>,,,</a:t>
            </a:r>
            <a:endParaRPr lang="fr-FR" dirty="0">
              <a:solidFill>
                <a:schemeClr val="bg1"/>
              </a:solidFill>
            </a:endParaRPr>
          </a:p>
          <a:p>
            <a:br>
              <a:rPr lang="fr-FR" dirty="0"/>
            </a:br>
            <a:endParaRPr lang="fr-FR" dirty="0"/>
          </a:p>
        </p:txBody>
      </p:sp>
      <p:sp>
        <p:nvSpPr>
          <p:cNvPr id="6" name="ZoneTexte 5"/>
          <p:cNvSpPr txBox="1"/>
          <p:nvPr/>
        </p:nvSpPr>
        <p:spPr>
          <a:xfrm>
            <a:off x="3917904" y="631403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2765483" y="5944700"/>
            <a:ext cx="2489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Pictures</a:t>
            </a:r>
            <a:r>
              <a:rPr lang="fr-FR" dirty="0"/>
              <a:t> by </a:t>
            </a:r>
            <a:r>
              <a:rPr lang="fr-FR" dirty="0" err="1"/>
              <a:t>Storyset</a:t>
            </a:r>
            <a:endParaRPr lang="fr-FR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err="1"/>
              <a:t>Diagramme</a:t>
            </a:r>
            <a:r>
              <a:rPr dirty="0"/>
              <a:t> de Gantt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sz="2400" dirty="0"/>
              <a:t>Illustration d'un </a:t>
            </a:r>
            <a:r>
              <a:rPr sz="2400" dirty="0" err="1"/>
              <a:t>diagramme</a:t>
            </a:r>
            <a:r>
              <a:rPr sz="2400" dirty="0"/>
              <a:t> de Gantt pour les </a:t>
            </a:r>
            <a:r>
              <a:rPr sz="2400" dirty="0" err="1"/>
              <a:t>différentes</a:t>
            </a:r>
            <a:r>
              <a:rPr sz="2400" dirty="0"/>
              <a:t> phases du </a:t>
            </a:r>
            <a:r>
              <a:rPr sz="2400" dirty="0" err="1"/>
              <a:t>projet</a:t>
            </a:r>
            <a:endParaRPr lang="fr-FR" sz="2400" dirty="0">
              <a:ea typeface="Calibri"/>
              <a:cs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err="1"/>
              <a:t>Matrice</a:t>
            </a:r>
            <a:r>
              <a:rPr dirty="0"/>
              <a:t> </a:t>
            </a:r>
            <a:r>
              <a:rPr dirty="0" err="1"/>
              <a:t>d'Eisenhower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fr-FR" sz="2400" dirty="0">
              <a:ea typeface="Calibri"/>
              <a:cs typeface="Calibri"/>
            </a:endParaRPr>
          </a:p>
          <a:p>
            <a:pPr marL="0" indent="0">
              <a:buNone/>
            </a:pPr>
            <a:r>
              <a:rPr sz="2400" b="1" dirty="0"/>
              <a:t>Urgent/Important:</a:t>
            </a:r>
            <a:endParaRPr sz="2400" b="1" dirty="0">
              <a:ea typeface="Calibri"/>
              <a:cs typeface="Calibri"/>
            </a:endParaRPr>
          </a:p>
          <a:p>
            <a:r>
              <a:rPr sz="2400" dirty="0"/>
              <a:t>Fixer les retards des </a:t>
            </a:r>
            <a:r>
              <a:rPr sz="2400" dirty="0" err="1"/>
              <a:t>commandes</a:t>
            </a:r>
            <a:r>
              <a:rPr sz="2400" dirty="0"/>
              <a:t>.</a:t>
            </a:r>
            <a:endParaRPr sz="2400" dirty="0">
              <a:ea typeface="Calibri"/>
              <a:cs typeface="Calibri"/>
            </a:endParaRPr>
          </a:p>
          <a:p>
            <a:r>
              <a:rPr sz="2400" dirty="0"/>
              <a:t>Important/Pas Urgent:</a:t>
            </a:r>
            <a:endParaRPr sz="2400" dirty="0">
              <a:ea typeface="Calibri"/>
              <a:cs typeface="Calibri"/>
            </a:endParaRPr>
          </a:p>
          <a:p>
            <a:r>
              <a:rPr sz="2400" dirty="0" err="1"/>
              <a:t>Implémentation</a:t>
            </a:r>
            <a:r>
              <a:rPr sz="2400" dirty="0"/>
              <a:t> de </a:t>
            </a:r>
            <a:r>
              <a:rPr sz="2400" dirty="0" err="1"/>
              <a:t>l'ERP</a:t>
            </a:r>
            <a:r>
              <a:rPr sz="2400" dirty="0"/>
              <a:t> et CRM.</a:t>
            </a:r>
            <a:endParaRPr sz="2400" dirty="0">
              <a:ea typeface="Calibri"/>
              <a:cs typeface="Calibri"/>
            </a:endParaRPr>
          </a:p>
          <a:p>
            <a:r>
              <a:rPr sz="2400" dirty="0"/>
              <a:t>Urgent/Pas Important:</a:t>
            </a:r>
            <a:endParaRPr sz="2400" dirty="0">
              <a:ea typeface="Calibri"/>
              <a:cs typeface="Calibri"/>
            </a:endParaRPr>
          </a:p>
          <a:p>
            <a:r>
              <a:rPr sz="2400" dirty="0" err="1"/>
              <a:t>Amélioration</a:t>
            </a:r>
            <a:r>
              <a:rPr sz="2400" dirty="0"/>
              <a:t> continue des processus.</a:t>
            </a:r>
            <a:endParaRPr sz="2400" dirty="0">
              <a:ea typeface="Calibri"/>
              <a:cs typeface="Calibri"/>
            </a:endParaRPr>
          </a:p>
          <a:p>
            <a:r>
              <a:rPr sz="2400" dirty="0"/>
              <a:t>Pas Urgent/Pas Important:</a:t>
            </a:r>
            <a:endParaRPr sz="2400" dirty="0">
              <a:ea typeface="Calibri"/>
              <a:cs typeface="Calibri"/>
            </a:endParaRPr>
          </a:p>
          <a:p>
            <a:r>
              <a:rPr sz="2400" dirty="0" err="1"/>
              <a:t>Automatisation</a:t>
            </a:r>
            <a:r>
              <a:rPr sz="2400" dirty="0"/>
              <a:t> </a:t>
            </a:r>
            <a:r>
              <a:rPr sz="2400" dirty="0" err="1"/>
              <a:t>complète</a:t>
            </a:r>
            <a:r>
              <a:rPr sz="2400" dirty="0"/>
              <a:t>.</a:t>
            </a:r>
            <a:endParaRPr sz="2400" dirty="0">
              <a:ea typeface="Calibri"/>
              <a:cs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dirty="0" err="1"/>
              <a:t>Outil</a:t>
            </a:r>
            <a:r>
              <a:rPr dirty="0"/>
              <a:t> </a:t>
            </a:r>
            <a:r>
              <a:rPr dirty="0" err="1"/>
              <a:t>Collaboratif</a:t>
            </a:r>
            <a:r>
              <a:rPr dirty="0"/>
              <a:t> et </a:t>
            </a:r>
            <a:r>
              <a:rPr dirty="0" err="1"/>
              <a:t>Charte</a:t>
            </a:r>
            <a:r>
              <a:rPr dirty="0"/>
              <a:t> </a:t>
            </a:r>
            <a:r>
              <a:rPr dirty="0" err="1"/>
              <a:t>d'Équipe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5983647" cy="4525963"/>
          </a:xfrm>
        </p:spPr>
        <p:txBody>
          <a:bodyPr/>
          <a:lstStyle/>
          <a:p>
            <a:endParaRPr dirty="0"/>
          </a:p>
          <a:p>
            <a:r>
              <a:rPr sz="2400" dirty="0" err="1"/>
              <a:t>Utilisation</a:t>
            </a:r>
            <a:r>
              <a:rPr sz="2400" dirty="0"/>
              <a:t> de Microsoft Teams pour la collaboration </a:t>
            </a:r>
            <a:r>
              <a:rPr sz="2400" dirty="0" err="1"/>
              <a:t>quotidienne</a:t>
            </a:r>
            <a:r>
              <a:rPr sz="2400" dirty="0"/>
              <a:t>.</a:t>
            </a:r>
          </a:p>
          <a:p>
            <a:r>
              <a:rPr sz="2400" dirty="0" err="1"/>
              <a:t>Mise</a:t>
            </a:r>
            <a:r>
              <a:rPr sz="2400" dirty="0"/>
              <a:t> en place </a:t>
            </a:r>
            <a:r>
              <a:rPr sz="2400" dirty="0" err="1"/>
              <a:t>d'une</a:t>
            </a:r>
            <a:r>
              <a:rPr sz="2400" dirty="0"/>
              <a:t> </a:t>
            </a:r>
            <a:r>
              <a:rPr sz="2400" dirty="0" err="1"/>
              <a:t>charte</a:t>
            </a:r>
            <a:r>
              <a:rPr sz="2400" dirty="0"/>
              <a:t> </a:t>
            </a:r>
            <a:r>
              <a:rPr sz="2400" dirty="0" err="1"/>
              <a:t>d'équipe</a:t>
            </a:r>
            <a:r>
              <a:rPr sz="2400" dirty="0"/>
              <a:t> </a:t>
            </a:r>
            <a:r>
              <a:rPr sz="2400" dirty="0" err="1"/>
              <a:t>définissant</a:t>
            </a:r>
            <a:r>
              <a:rPr sz="2400" dirty="0"/>
              <a:t> les </a:t>
            </a:r>
            <a:r>
              <a:rPr sz="2400" dirty="0" err="1"/>
              <a:t>rôles</a:t>
            </a:r>
            <a:r>
              <a:rPr sz="2400" dirty="0"/>
              <a:t>, </a:t>
            </a:r>
            <a:r>
              <a:rPr sz="2400" dirty="0" err="1"/>
              <a:t>responsabilités</a:t>
            </a:r>
            <a:r>
              <a:rPr sz="2400" dirty="0"/>
              <a:t> et </a:t>
            </a:r>
            <a:r>
              <a:rPr sz="2400" dirty="0" err="1"/>
              <a:t>attentes</a:t>
            </a:r>
            <a:r>
              <a:rPr sz="2400" dirty="0"/>
              <a:t>.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8442" y="2002336"/>
            <a:ext cx="3140330" cy="3140330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3842" y="3717670"/>
            <a:ext cx="2306022" cy="2306022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Mise en Place de la Solution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dirty="0"/>
          </a:p>
          <a:p>
            <a:pPr marL="0" indent="0">
              <a:buNone/>
            </a:pPr>
            <a:r>
              <a:rPr sz="2400" b="1" dirty="0" err="1"/>
              <a:t>Sélection</a:t>
            </a:r>
            <a:r>
              <a:rPr sz="2400" b="1" dirty="0"/>
              <a:t> des </a:t>
            </a:r>
            <a:r>
              <a:rPr sz="2400" b="1" dirty="0" err="1"/>
              <a:t>outils</a:t>
            </a:r>
            <a:r>
              <a:rPr sz="2400" b="1" dirty="0"/>
              <a:t> </a:t>
            </a:r>
            <a:r>
              <a:rPr sz="2400" b="1" dirty="0" err="1"/>
              <a:t>appropriés</a:t>
            </a:r>
            <a:r>
              <a:rPr lang="fr-FR" sz="2400" b="1" dirty="0"/>
              <a:t>:</a:t>
            </a:r>
            <a:endParaRPr sz="2400" b="1" dirty="0"/>
          </a:p>
          <a:p>
            <a:r>
              <a:rPr sz="2400" dirty="0" err="1"/>
              <a:t>Déploiement</a:t>
            </a:r>
            <a:r>
              <a:rPr sz="2400" dirty="0"/>
              <a:t> </a:t>
            </a:r>
            <a:r>
              <a:rPr sz="2400" dirty="0" err="1"/>
              <a:t>progressif</a:t>
            </a:r>
            <a:r>
              <a:rPr sz="2400" dirty="0"/>
              <a:t> et formation des </a:t>
            </a:r>
            <a:r>
              <a:rPr sz="2400" dirty="0" err="1"/>
              <a:t>utilisateurs</a:t>
            </a:r>
            <a:r>
              <a:rPr sz="2400" dirty="0"/>
              <a:t>.</a:t>
            </a:r>
          </a:p>
          <a:p>
            <a:r>
              <a:rPr sz="2400" dirty="0" err="1"/>
              <a:t>Intégration</a:t>
            </a:r>
            <a:r>
              <a:rPr sz="2400" dirty="0"/>
              <a:t> des </a:t>
            </a:r>
            <a:r>
              <a:rPr sz="2400" dirty="0" err="1"/>
              <a:t>systèmes</a:t>
            </a:r>
            <a:r>
              <a:rPr sz="2400" dirty="0"/>
              <a:t> pour </a:t>
            </a:r>
            <a:r>
              <a:rPr sz="2400" dirty="0" err="1"/>
              <a:t>une</a:t>
            </a:r>
            <a:r>
              <a:rPr sz="2400" dirty="0"/>
              <a:t> </a:t>
            </a:r>
            <a:r>
              <a:rPr sz="2400" dirty="0" err="1"/>
              <a:t>visibilité</a:t>
            </a:r>
            <a:r>
              <a:rPr sz="2400" dirty="0"/>
              <a:t> </a:t>
            </a:r>
            <a:r>
              <a:rPr sz="2400" dirty="0" err="1"/>
              <a:t>centralisée</a:t>
            </a:r>
            <a:r>
              <a:rPr sz="2400" dirty="0"/>
              <a:t>.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0282" y="2663106"/>
            <a:ext cx="5231102" cy="435508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Temps et Budget Estimatif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309362"/>
            <a:ext cx="5923577" cy="5605556"/>
          </a:xfrm>
        </p:spPr>
        <p:txBody>
          <a:bodyPr/>
          <a:lstStyle/>
          <a:p>
            <a:endParaRPr dirty="0"/>
          </a:p>
          <a:p>
            <a:r>
              <a:rPr sz="2400" dirty="0" err="1"/>
              <a:t>Durée</a:t>
            </a:r>
            <a:r>
              <a:rPr sz="2400" dirty="0"/>
              <a:t> </a:t>
            </a:r>
            <a:r>
              <a:rPr sz="2400" dirty="0" err="1"/>
              <a:t>totale</a:t>
            </a:r>
            <a:r>
              <a:rPr sz="2400" dirty="0"/>
              <a:t>: </a:t>
            </a:r>
            <a:r>
              <a:rPr lang="fr-FR" sz="2400" dirty="0"/>
              <a:t>12</a:t>
            </a:r>
            <a:r>
              <a:rPr sz="2400" dirty="0"/>
              <a:t> à </a:t>
            </a:r>
            <a:r>
              <a:rPr lang="fr-FR" sz="2400" dirty="0"/>
              <a:t>24</a:t>
            </a:r>
            <a:r>
              <a:rPr sz="2400" dirty="0"/>
              <a:t> </a:t>
            </a:r>
            <a:r>
              <a:rPr sz="2400" dirty="0" err="1"/>
              <a:t>mois</a:t>
            </a:r>
            <a:r>
              <a:rPr sz="2400" dirty="0"/>
              <a:t>.</a:t>
            </a:r>
          </a:p>
          <a:p>
            <a:r>
              <a:rPr sz="2400" dirty="0"/>
              <a:t>Budget total </a:t>
            </a:r>
            <a:r>
              <a:rPr sz="2400" dirty="0" err="1"/>
              <a:t>mensuel</a:t>
            </a:r>
            <a:r>
              <a:rPr sz="2400" dirty="0"/>
              <a:t>: Environ </a:t>
            </a:r>
            <a:r>
              <a:rPr lang="fr-FR" sz="2400" dirty="0"/>
              <a:t>8000 a 10000 €</a:t>
            </a:r>
            <a:r>
              <a:rPr sz="2400" dirty="0"/>
              <a:t> (en </a:t>
            </a:r>
            <a:r>
              <a:rPr sz="2400" dirty="0" err="1"/>
              <a:t>fonction</a:t>
            </a:r>
            <a:r>
              <a:rPr sz="2400" dirty="0"/>
              <a:t> des </a:t>
            </a:r>
            <a:r>
              <a:rPr sz="2400" dirty="0" err="1"/>
              <a:t>outils</a:t>
            </a:r>
            <a:r>
              <a:rPr sz="2400" dirty="0"/>
              <a:t> </a:t>
            </a:r>
            <a:r>
              <a:rPr sz="2400" dirty="0" err="1"/>
              <a:t>choisis</a:t>
            </a:r>
            <a:r>
              <a:rPr sz="2400" dirty="0"/>
              <a:t> et du </a:t>
            </a:r>
            <a:r>
              <a:rPr sz="2400" dirty="0" err="1"/>
              <a:t>nombre</a:t>
            </a:r>
            <a:r>
              <a:rPr sz="2400" dirty="0"/>
              <a:t> </a:t>
            </a:r>
            <a:r>
              <a:rPr sz="2400" dirty="0" err="1"/>
              <a:t>d'utilisateurs</a:t>
            </a:r>
            <a:r>
              <a:rPr sz="2400" dirty="0"/>
              <a:t>).</a:t>
            </a:r>
            <a:endParaRPr lang="fr-FR" sz="2400" dirty="0"/>
          </a:p>
          <a:p>
            <a:r>
              <a:rPr lang="fr-FR" sz="2400" dirty="0" err="1"/>
              <a:t>Bugdet</a:t>
            </a:r>
            <a:r>
              <a:rPr lang="fr-FR" sz="2400" dirty="0"/>
              <a:t> </a:t>
            </a:r>
            <a:r>
              <a:rPr lang="fr-FR" sz="2400" dirty="0" err="1"/>
              <a:t>premiere</a:t>
            </a:r>
            <a:r>
              <a:rPr lang="fr-FR" sz="2400" dirty="0"/>
              <a:t> année 86000 a 100000 €</a:t>
            </a:r>
            <a:endParaRPr sz="2400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0637" y="2055732"/>
            <a:ext cx="2603036" cy="2603036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Planification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711" y="2194227"/>
            <a:ext cx="7325212" cy="4525963"/>
          </a:xfrm>
        </p:spPr>
        <p:txBody>
          <a:bodyPr>
            <a:normAutofit/>
          </a:bodyPr>
          <a:lstStyle/>
          <a:p>
            <a:endParaRPr sz="2400" dirty="0"/>
          </a:p>
          <a:p>
            <a:r>
              <a:rPr sz="2400" dirty="0" err="1"/>
              <a:t>Définir</a:t>
            </a:r>
            <a:r>
              <a:rPr sz="2400" dirty="0"/>
              <a:t> les phases et les dates </a:t>
            </a:r>
            <a:r>
              <a:rPr sz="2400" dirty="0" err="1"/>
              <a:t>clés</a:t>
            </a:r>
            <a:r>
              <a:rPr sz="2400" dirty="0"/>
              <a:t>.</a:t>
            </a:r>
          </a:p>
          <a:p>
            <a:r>
              <a:rPr sz="2400" dirty="0"/>
              <a:t>Assignation des </a:t>
            </a:r>
            <a:r>
              <a:rPr sz="2400" dirty="0" err="1"/>
              <a:t>tâches</a:t>
            </a:r>
            <a:r>
              <a:rPr sz="2400" dirty="0"/>
              <a:t> et des </a:t>
            </a:r>
            <a:r>
              <a:rPr sz="2400" dirty="0" err="1"/>
              <a:t>responsables</a:t>
            </a:r>
            <a:r>
              <a:rPr sz="2400" dirty="0"/>
              <a:t>.</a:t>
            </a:r>
          </a:p>
          <a:p>
            <a:r>
              <a:rPr sz="2400" dirty="0" err="1"/>
              <a:t>Suivi</a:t>
            </a:r>
            <a:r>
              <a:rPr sz="2400" dirty="0"/>
              <a:t> </a:t>
            </a:r>
            <a:r>
              <a:rPr sz="2400" dirty="0" err="1"/>
              <a:t>régulier</a:t>
            </a:r>
            <a:r>
              <a:rPr sz="2400" dirty="0"/>
              <a:t> de </a:t>
            </a:r>
            <a:r>
              <a:rPr sz="2400" dirty="0" err="1"/>
              <a:t>l'avancement</a:t>
            </a:r>
            <a:r>
              <a:rPr sz="2400" dirty="0"/>
              <a:t> avec des </a:t>
            </a:r>
            <a:r>
              <a:rPr sz="2400" dirty="0" err="1"/>
              <a:t>réunions</a:t>
            </a:r>
            <a:r>
              <a:rPr sz="2400" dirty="0"/>
              <a:t> de </a:t>
            </a:r>
            <a:r>
              <a:rPr sz="2400" dirty="0" err="1"/>
              <a:t>statut</a:t>
            </a:r>
            <a:r>
              <a:rPr sz="2400" dirty="0"/>
              <a:t> </a:t>
            </a:r>
            <a:r>
              <a:rPr sz="2400" dirty="0" err="1"/>
              <a:t>hebdomadaires</a:t>
            </a:r>
            <a:r>
              <a:rPr sz="2400" dirty="0"/>
              <a:t>.</a:t>
            </a:r>
          </a:p>
          <a:p>
            <a:r>
              <a:rPr sz="2400" dirty="0" err="1"/>
              <a:t>Évaluation</a:t>
            </a:r>
            <a:r>
              <a:rPr sz="2400" dirty="0"/>
              <a:t> continue et </a:t>
            </a:r>
            <a:r>
              <a:rPr sz="2400" dirty="0" err="1"/>
              <a:t>ajustement</a:t>
            </a:r>
            <a:r>
              <a:rPr sz="2400" dirty="0"/>
              <a:t> des plans </a:t>
            </a:r>
            <a:r>
              <a:rPr sz="2400" dirty="0" err="1"/>
              <a:t>si</a:t>
            </a:r>
            <a:r>
              <a:rPr sz="2400" dirty="0"/>
              <a:t> </a:t>
            </a:r>
            <a:r>
              <a:rPr sz="2400" dirty="0" err="1"/>
              <a:t>nécessaire</a:t>
            </a:r>
            <a:r>
              <a:rPr sz="2400" dirty="0"/>
              <a:t>.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Conclusion et Suivi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dirty="0"/>
          </a:p>
          <a:p>
            <a:r>
              <a:rPr sz="2400" dirty="0" err="1"/>
              <a:t>Amélioration</a:t>
            </a:r>
            <a:r>
              <a:rPr sz="2400" dirty="0"/>
              <a:t> de </a:t>
            </a:r>
            <a:r>
              <a:rPr sz="2400" dirty="0" err="1"/>
              <a:t>l'efficacité</a:t>
            </a:r>
            <a:r>
              <a:rPr sz="2400" dirty="0"/>
              <a:t> </a:t>
            </a:r>
            <a:r>
              <a:rPr sz="2400" dirty="0" err="1"/>
              <a:t>opérationnelle</a:t>
            </a:r>
            <a:r>
              <a:rPr sz="2400" dirty="0"/>
              <a:t> et de la communication interne.</a:t>
            </a:r>
          </a:p>
          <a:p>
            <a:r>
              <a:rPr sz="2400" dirty="0" err="1"/>
              <a:t>Élargissement</a:t>
            </a:r>
            <a:r>
              <a:rPr sz="2400" dirty="0"/>
              <a:t> de la </a:t>
            </a:r>
            <a:r>
              <a:rPr sz="2400" dirty="0" err="1"/>
              <a:t>clientèle</a:t>
            </a:r>
            <a:r>
              <a:rPr sz="2400" dirty="0"/>
              <a:t> en </a:t>
            </a:r>
            <a:r>
              <a:rPr sz="2400" dirty="0" err="1"/>
              <a:t>ligne</a:t>
            </a:r>
            <a:r>
              <a:rPr sz="2400" dirty="0"/>
              <a:t>.</a:t>
            </a:r>
          </a:p>
          <a:p>
            <a:r>
              <a:rPr sz="2400" dirty="0" err="1"/>
              <a:t>Offrir</a:t>
            </a:r>
            <a:r>
              <a:rPr sz="2400" dirty="0"/>
              <a:t> </a:t>
            </a:r>
            <a:r>
              <a:rPr sz="2400" dirty="0" err="1"/>
              <a:t>une</a:t>
            </a:r>
            <a:r>
              <a:rPr sz="2400" dirty="0"/>
              <a:t> </a:t>
            </a:r>
            <a:r>
              <a:rPr sz="2400" dirty="0" err="1"/>
              <a:t>meilleure</a:t>
            </a:r>
            <a:r>
              <a:rPr sz="2400" dirty="0"/>
              <a:t> </a:t>
            </a:r>
            <a:r>
              <a:rPr sz="2400" dirty="0" err="1"/>
              <a:t>expérience</a:t>
            </a:r>
            <a:r>
              <a:rPr sz="2400" dirty="0"/>
              <a:t> client.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4463" y="2749874"/>
            <a:ext cx="3602536" cy="33205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443" y="704088"/>
            <a:ext cx="8252961" cy="1143000"/>
          </a:xfrm>
        </p:spPr>
        <p:txBody>
          <a:bodyPr>
            <a:normAutofit fontScale="90000"/>
          </a:bodyPr>
          <a:lstStyle/>
          <a:p>
            <a:r>
              <a:rPr dirty="0" err="1"/>
              <a:t>Contexte</a:t>
            </a:r>
            <a:r>
              <a:rPr dirty="0"/>
              <a:t> et </a:t>
            </a:r>
            <a:r>
              <a:rPr dirty="0" err="1"/>
              <a:t>Délimitation</a:t>
            </a:r>
            <a:r>
              <a:rPr dirty="0"/>
              <a:t> du </a:t>
            </a:r>
            <a:r>
              <a:rPr dirty="0" err="1"/>
              <a:t>Projet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3664" y="1361589"/>
            <a:ext cx="5509761" cy="6143836"/>
          </a:xfrm>
        </p:spPr>
        <p:txBody>
          <a:bodyPr>
            <a:normAutofit/>
          </a:bodyPr>
          <a:lstStyle/>
          <a:p>
            <a:endParaRPr sz="2400" dirty="0"/>
          </a:p>
          <a:p>
            <a:pPr marL="0" indent="0">
              <a:buNone/>
            </a:pPr>
            <a:r>
              <a:rPr sz="2400" b="1" dirty="0" err="1"/>
              <a:t>Contexte</a:t>
            </a:r>
            <a:r>
              <a:rPr sz="2400" b="1" dirty="0"/>
              <a:t>:</a:t>
            </a:r>
          </a:p>
          <a:p>
            <a:r>
              <a:rPr sz="2000" dirty="0"/>
              <a:t>MX2 vend des </a:t>
            </a:r>
            <a:r>
              <a:rPr sz="2000" dirty="0" err="1"/>
              <a:t>biens</a:t>
            </a:r>
            <a:r>
              <a:rPr sz="2000" dirty="0"/>
              <a:t> et services, dispose </a:t>
            </a:r>
            <a:r>
              <a:rPr sz="2000" dirty="0" err="1"/>
              <a:t>d'entrepôts</a:t>
            </a:r>
            <a:r>
              <a:rPr sz="2000" dirty="0"/>
              <a:t> et </a:t>
            </a:r>
            <a:r>
              <a:rPr sz="2000" dirty="0" err="1"/>
              <a:t>travaille</a:t>
            </a:r>
            <a:r>
              <a:rPr sz="2000" dirty="0"/>
              <a:t> avec des </a:t>
            </a:r>
            <a:r>
              <a:rPr sz="2000" dirty="0" err="1"/>
              <a:t>fournisseurs</a:t>
            </a:r>
            <a:r>
              <a:rPr sz="2000" dirty="0"/>
              <a:t> </a:t>
            </a:r>
            <a:r>
              <a:rPr sz="2000" dirty="0" err="1"/>
              <a:t>locaux</a:t>
            </a:r>
            <a:r>
              <a:rPr sz="2000" dirty="0"/>
              <a:t> et </a:t>
            </a:r>
            <a:r>
              <a:rPr sz="2000" dirty="0" err="1"/>
              <a:t>internationaux</a:t>
            </a:r>
            <a:r>
              <a:rPr sz="2000" dirty="0"/>
              <a:t>.</a:t>
            </a:r>
            <a:endParaRPr lang="fr-FR" sz="2000" dirty="0"/>
          </a:p>
          <a:p>
            <a:endParaRPr sz="2000" dirty="0"/>
          </a:p>
          <a:p>
            <a:r>
              <a:rPr sz="2000" dirty="0"/>
              <a:t>Les </a:t>
            </a:r>
            <a:r>
              <a:rPr sz="2000" dirty="0" err="1"/>
              <a:t>informations</a:t>
            </a:r>
            <a:r>
              <a:rPr sz="2000" dirty="0"/>
              <a:t> </a:t>
            </a:r>
            <a:r>
              <a:rPr sz="2000" dirty="0" err="1"/>
              <a:t>sont</a:t>
            </a:r>
            <a:r>
              <a:rPr sz="2000" dirty="0"/>
              <a:t> </a:t>
            </a:r>
            <a:r>
              <a:rPr sz="2000" dirty="0" err="1"/>
              <a:t>gérées</a:t>
            </a:r>
            <a:r>
              <a:rPr sz="2000" dirty="0"/>
              <a:t> par envoi de </a:t>
            </a:r>
            <a:r>
              <a:rPr sz="2000" dirty="0" err="1"/>
              <a:t>fichiers</a:t>
            </a:r>
            <a:r>
              <a:rPr sz="2000" dirty="0"/>
              <a:t> (Excel, CSV, PDF, </a:t>
            </a:r>
            <a:r>
              <a:rPr sz="2000" dirty="0" err="1"/>
              <a:t>bons</a:t>
            </a:r>
            <a:r>
              <a:rPr sz="2000" dirty="0"/>
              <a:t> de </a:t>
            </a:r>
            <a:r>
              <a:rPr sz="2000" dirty="0" err="1"/>
              <a:t>commande</a:t>
            </a:r>
            <a:r>
              <a:rPr sz="2000" dirty="0"/>
              <a:t>) par email, </a:t>
            </a:r>
            <a:r>
              <a:rPr sz="2000" dirty="0" err="1"/>
              <a:t>entraînant</a:t>
            </a:r>
            <a:r>
              <a:rPr sz="2000" dirty="0"/>
              <a:t> </a:t>
            </a:r>
            <a:r>
              <a:rPr sz="2000" dirty="0" err="1"/>
              <a:t>une</a:t>
            </a:r>
            <a:r>
              <a:rPr sz="2000" dirty="0"/>
              <a:t> communication </a:t>
            </a:r>
            <a:r>
              <a:rPr sz="2000" dirty="0" err="1"/>
              <a:t>inefficace</a:t>
            </a:r>
            <a:r>
              <a:rPr sz="2000" dirty="0"/>
              <a:t> et des retards de </a:t>
            </a:r>
            <a:r>
              <a:rPr sz="2000" dirty="0" err="1"/>
              <a:t>commande</a:t>
            </a:r>
            <a:r>
              <a:rPr sz="2000" dirty="0"/>
              <a:t>.</a:t>
            </a:r>
            <a:endParaRPr lang="fr-FR" sz="2000" dirty="0"/>
          </a:p>
          <a:p>
            <a:endParaRPr sz="2000" dirty="0"/>
          </a:p>
          <a:p>
            <a:r>
              <a:rPr sz="2000" dirty="0"/>
              <a:t>MX2 </a:t>
            </a:r>
            <a:r>
              <a:rPr sz="2000" dirty="0" err="1"/>
              <a:t>souhaite</a:t>
            </a:r>
            <a:r>
              <a:rPr sz="2000" dirty="0"/>
              <a:t> </a:t>
            </a:r>
            <a:r>
              <a:rPr sz="2000" dirty="0" err="1"/>
              <a:t>digitaliser</a:t>
            </a:r>
            <a:r>
              <a:rPr sz="2000" dirty="0"/>
              <a:t> </a:t>
            </a:r>
            <a:r>
              <a:rPr sz="2000" dirty="0" err="1"/>
              <a:t>ses</a:t>
            </a:r>
            <a:r>
              <a:rPr sz="2000" dirty="0"/>
              <a:t> </a:t>
            </a:r>
            <a:r>
              <a:rPr sz="2000" dirty="0" err="1"/>
              <a:t>opérations</a:t>
            </a:r>
            <a:r>
              <a:rPr sz="2000" dirty="0"/>
              <a:t> pour </a:t>
            </a:r>
            <a:r>
              <a:rPr sz="2000" dirty="0" err="1"/>
              <a:t>améliorer</a:t>
            </a:r>
            <a:r>
              <a:rPr sz="2000" dirty="0"/>
              <a:t> </a:t>
            </a:r>
            <a:r>
              <a:rPr sz="2000" dirty="0" err="1"/>
              <a:t>l'efficacité</a:t>
            </a:r>
            <a:r>
              <a:rPr sz="2000" dirty="0"/>
              <a:t> interne, la satisfaction des clients et </a:t>
            </a:r>
            <a:r>
              <a:rPr sz="2000" dirty="0" err="1"/>
              <a:t>vendre</a:t>
            </a:r>
            <a:r>
              <a:rPr sz="2000" dirty="0"/>
              <a:t> </a:t>
            </a:r>
            <a:r>
              <a:rPr sz="2000" dirty="0" err="1"/>
              <a:t>ses</a:t>
            </a:r>
            <a:r>
              <a:rPr sz="2000" dirty="0"/>
              <a:t> </a:t>
            </a:r>
            <a:r>
              <a:rPr sz="2000" dirty="0" err="1"/>
              <a:t>produits</a:t>
            </a:r>
            <a:r>
              <a:rPr sz="2000" dirty="0"/>
              <a:t> en </a:t>
            </a:r>
            <a:r>
              <a:rPr sz="2000" dirty="0" err="1"/>
              <a:t>ligne</a:t>
            </a:r>
            <a:r>
              <a:rPr sz="2000" dirty="0"/>
              <a:t>.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3425" y="2329081"/>
            <a:ext cx="3193451" cy="302915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dirty="0"/>
              <a:t>Identification du </a:t>
            </a:r>
            <a:r>
              <a:rPr dirty="0" err="1"/>
              <a:t>Problème</a:t>
            </a:r>
            <a:r>
              <a:rPr dirty="0"/>
              <a:t> et des </a:t>
            </a:r>
            <a:r>
              <a:rPr dirty="0" err="1"/>
              <a:t>Limites</a:t>
            </a:r>
            <a:r>
              <a:rPr dirty="0"/>
              <a:t> du </a:t>
            </a:r>
            <a:r>
              <a:rPr dirty="0" err="1"/>
              <a:t>Système</a:t>
            </a:r>
            <a:r>
              <a:rPr dirty="0"/>
              <a:t> </a:t>
            </a:r>
            <a:r>
              <a:rPr dirty="0" err="1"/>
              <a:t>Actuel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00283" y="1767061"/>
            <a:ext cx="5930251" cy="4525963"/>
          </a:xfrm>
        </p:spPr>
        <p:txBody>
          <a:bodyPr>
            <a:normAutofit/>
          </a:bodyPr>
          <a:lstStyle/>
          <a:p>
            <a:endParaRPr dirty="0"/>
          </a:p>
          <a:p>
            <a:pPr marL="0" indent="0">
              <a:buNone/>
            </a:pPr>
            <a:r>
              <a:rPr b="1" dirty="0" err="1"/>
              <a:t>Problèmes</a:t>
            </a:r>
            <a:r>
              <a:rPr b="1" dirty="0"/>
              <a:t>:</a:t>
            </a:r>
          </a:p>
          <a:p>
            <a:r>
              <a:rPr sz="2400" dirty="0"/>
              <a:t>Communication </a:t>
            </a:r>
            <a:r>
              <a:rPr sz="2400" dirty="0" err="1"/>
              <a:t>inefficace</a:t>
            </a:r>
            <a:r>
              <a:rPr sz="2400" dirty="0"/>
              <a:t> par emails, retards </a:t>
            </a:r>
            <a:r>
              <a:rPr sz="2400" dirty="0" err="1"/>
              <a:t>dans</a:t>
            </a:r>
            <a:r>
              <a:rPr sz="2400" dirty="0"/>
              <a:t> les </a:t>
            </a:r>
            <a:r>
              <a:rPr sz="2400" dirty="0" err="1"/>
              <a:t>commandes</a:t>
            </a:r>
            <a:r>
              <a:rPr sz="2400" dirty="0"/>
              <a:t>, </a:t>
            </a:r>
            <a:r>
              <a:rPr sz="2400" dirty="0" err="1"/>
              <a:t>gestion</a:t>
            </a:r>
            <a:r>
              <a:rPr sz="2400" dirty="0"/>
              <a:t> </a:t>
            </a:r>
            <a:r>
              <a:rPr sz="2400" dirty="0" err="1"/>
              <a:t>manuelle</a:t>
            </a:r>
            <a:r>
              <a:rPr sz="2400" dirty="0"/>
              <a:t> des </a:t>
            </a:r>
            <a:r>
              <a:rPr sz="2400" dirty="0" err="1"/>
              <a:t>informations</a:t>
            </a:r>
            <a:r>
              <a:rPr sz="2400" dirty="0"/>
              <a:t>, absence de </a:t>
            </a:r>
            <a:r>
              <a:rPr sz="2400" dirty="0" err="1"/>
              <a:t>plateforme</a:t>
            </a:r>
            <a:r>
              <a:rPr sz="2400" dirty="0"/>
              <a:t> de </a:t>
            </a:r>
            <a:r>
              <a:rPr sz="2400" dirty="0" err="1"/>
              <a:t>vente</a:t>
            </a:r>
            <a:r>
              <a:rPr sz="2400" dirty="0"/>
              <a:t> en </a:t>
            </a:r>
            <a:r>
              <a:rPr sz="2400" dirty="0" err="1"/>
              <a:t>ligne</a:t>
            </a:r>
            <a:r>
              <a:rPr sz="2400" dirty="0"/>
              <a:t>.</a:t>
            </a:r>
          </a:p>
          <a:p>
            <a:pPr marL="0" indent="0">
              <a:buNone/>
            </a:pPr>
            <a:r>
              <a:rPr b="1" dirty="0" err="1"/>
              <a:t>Limites</a:t>
            </a:r>
            <a:r>
              <a:rPr b="1" dirty="0"/>
              <a:t>:</a:t>
            </a:r>
          </a:p>
          <a:p>
            <a:r>
              <a:rPr sz="2400" dirty="0" err="1"/>
              <a:t>Systèmes</a:t>
            </a:r>
            <a:r>
              <a:rPr sz="2400" dirty="0"/>
              <a:t> </a:t>
            </a:r>
            <a:r>
              <a:rPr sz="2400" dirty="0" err="1"/>
              <a:t>actuels</a:t>
            </a:r>
            <a:r>
              <a:rPr sz="2400" dirty="0"/>
              <a:t> non </a:t>
            </a:r>
            <a:r>
              <a:rPr sz="2400" dirty="0" err="1"/>
              <a:t>intégrés</a:t>
            </a:r>
            <a:r>
              <a:rPr sz="2400" dirty="0"/>
              <a:t>, </a:t>
            </a:r>
            <a:r>
              <a:rPr sz="2400" dirty="0" err="1"/>
              <a:t>manque</a:t>
            </a:r>
            <a:r>
              <a:rPr sz="2400" dirty="0"/>
              <a:t> de </a:t>
            </a:r>
            <a:r>
              <a:rPr sz="2400" dirty="0" err="1"/>
              <a:t>visibilité</a:t>
            </a:r>
            <a:r>
              <a:rPr sz="2400" dirty="0"/>
              <a:t> en temps </a:t>
            </a:r>
            <a:r>
              <a:rPr sz="2400" dirty="0" err="1"/>
              <a:t>réel</a:t>
            </a:r>
            <a:r>
              <a:rPr sz="2400" dirty="0"/>
              <a:t> </a:t>
            </a:r>
            <a:r>
              <a:rPr sz="2400" dirty="0" err="1"/>
              <a:t>sur</a:t>
            </a:r>
            <a:r>
              <a:rPr sz="2400" dirty="0"/>
              <a:t> les </a:t>
            </a:r>
            <a:r>
              <a:rPr sz="2400" dirty="0" err="1"/>
              <a:t>opérations</a:t>
            </a:r>
            <a:r>
              <a:rPr sz="2400" dirty="0"/>
              <a:t>.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58" y="2910060"/>
            <a:ext cx="3108626" cy="327381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Environnement du Projet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endParaRPr dirty="0"/>
          </a:p>
          <a:p>
            <a:pPr marL="0" indent="0">
              <a:buNone/>
            </a:pPr>
            <a:r>
              <a:rPr b="1" dirty="0"/>
              <a:t>Parties </a:t>
            </a:r>
            <a:r>
              <a:rPr b="1" dirty="0" err="1"/>
              <a:t>Prenantes</a:t>
            </a:r>
            <a:r>
              <a:rPr b="1" dirty="0"/>
              <a:t>:</a:t>
            </a:r>
          </a:p>
          <a:p>
            <a:r>
              <a:rPr sz="2900" dirty="0" err="1"/>
              <a:t>Dirigeants</a:t>
            </a:r>
            <a:r>
              <a:rPr sz="2900" dirty="0"/>
              <a:t>, </a:t>
            </a:r>
            <a:r>
              <a:rPr sz="2900" dirty="0" err="1"/>
              <a:t>Employés</a:t>
            </a:r>
            <a:r>
              <a:rPr sz="2900" dirty="0"/>
              <a:t>, </a:t>
            </a:r>
            <a:r>
              <a:rPr sz="2900" dirty="0" err="1"/>
              <a:t>Fournisseurs</a:t>
            </a:r>
            <a:r>
              <a:rPr sz="2900" dirty="0"/>
              <a:t>, Clients, Consultants en transformation </a:t>
            </a:r>
            <a:r>
              <a:rPr sz="2900" dirty="0" err="1"/>
              <a:t>digitale</a:t>
            </a:r>
            <a:r>
              <a:rPr sz="2900" dirty="0"/>
              <a:t>.</a:t>
            </a:r>
          </a:p>
          <a:p>
            <a:r>
              <a:rPr sz="2900" dirty="0" err="1"/>
              <a:t>Périmètre</a:t>
            </a:r>
            <a:r>
              <a:rPr sz="2900" dirty="0"/>
              <a:t>:</a:t>
            </a:r>
          </a:p>
          <a:p>
            <a:r>
              <a:rPr sz="2900" dirty="0" err="1"/>
              <a:t>Processus</a:t>
            </a:r>
            <a:r>
              <a:rPr sz="2900" dirty="0"/>
              <a:t> internes (stocks, </a:t>
            </a:r>
            <a:r>
              <a:rPr sz="2900" dirty="0" err="1"/>
              <a:t>produits</a:t>
            </a:r>
            <a:r>
              <a:rPr sz="2900" dirty="0"/>
              <a:t>, </a:t>
            </a:r>
            <a:r>
              <a:rPr sz="2900" dirty="0" err="1"/>
              <a:t>fournisseurs</a:t>
            </a:r>
            <a:r>
              <a:rPr sz="2900" dirty="0"/>
              <a:t>, </a:t>
            </a:r>
            <a:r>
              <a:rPr sz="2900" dirty="0" err="1"/>
              <a:t>ventes</a:t>
            </a:r>
            <a:r>
              <a:rPr sz="2900" dirty="0"/>
              <a:t>, </a:t>
            </a:r>
            <a:r>
              <a:rPr sz="2900" dirty="0" err="1"/>
              <a:t>achats</a:t>
            </a:r>
            <a:r>
              <a:rPr sz="2900" dirty="0"/>
              <a:t>, communication interne) et </a:t>
            </a:r>
            <a:r>
              <a:rPr sz="2900" dirty="0" err="1"/>
              <a:t>externes</a:t>
            </a:r>
            <a:r>
              <a:rPr sz="2900" dirty="0"/>
              <a:t> (</a:t>
            </a:r>
            <a:r>
              <a:rPr sz="2900" dirty="0" err="1"/>
              <a:t>plateforme</a:t>
            </a:r>
            <a:r>
              <a:rPr sz="2900" dirty="0"/>
              <a:t> de </a:t>
            </a:r>
            <a:r>
              <a:rPr sz="2900" dirty="0" err="1"/>
              <a:t>vente</a:t>
            </a:r>
            <a:r>
              <a:rPr sz="2900" dirty="0"/>
              <a:t> en </a:t>
            </a:r>
            <a:r>
              <a:rPr sz="2900" dirty="0" err="1"/>
              <a:t>ligne</a:t>
            </a:r>
            <a:r>
              <a:rPr sz="2900" dirty="0"/>
              <a:t>).</a:t>
            </a:r>
          </a:p>
          <a:p>
            <a:r>
              <a:rPr sz="2900" dirty="0"/>
              <a:t>Interfaces:</a:t>
            </a:r>
          </a:p>
          <a:p>
            <a:r>
              <a:rPr sz="2900" dirty="0" err="1"/>
              <a:t>Intégration</a:t>
            </a:r>
            <a:r>
              <a:rPr sz="2900" dirty="0"/>
              <a:t> avec les </a:t>
            </a:r>
            <a:r>
              <a:rPr sz="2900" dirty="0" err="1"/>
              <a:t>fichiers</a:t>
            </a:r>
            <a:r>
              <a:rPr sz="2900" dirty="0"/>
              <a:t> Excel, CSV, PDF et les nouveaux </a:t>
            </a:r>
            <a:r>
              <a:rPr sz="2900" dirty="0" err="1"/>
              <a:t>systèmes</a:t>
            </a:r>
            <a:r>
              <a:rPr sz="2900" dirty="0"/>
              <a:t> (ERP, CRM).</a:t>
            </a:r>
          </a:p>
          <a:p>
            <a:r>
              <a:rPr sz="2900" dirty="0" err="1"/>
              <a:t>Contraintes</a:t>
            </a:r>
            <a:r>
              <a:rPr sz="2900" dirty="0"/>
              <a:t>:</a:t>
            </a:r>
          </a:p>
          <a:p>
            <a:r>
              <a:rPr sz="2900" dirty="0"/>
              <a:t>Budget </a:t>
            </a:r>
            <a:r>
              <a:rPr sz="2900" dirty="0" err="1"/>
              <a:t>limité</a:t>
            </a:r>
            <a:r>
              <a:rPr sz="2900" dirty="0"/>
              <a:t>, temps de transition </a:t>
            </a:r>
            <a:r>
              <a:rPr sz="2900" dirty="0" err="1"/>
              <a:t>rapide</a:t>
            </a:r>
            <a:r>
              <a:rPr sz="2900" dirty="0"/>
              <a:t>, </a:t>
            </a:r>
            <a:r>
              <a:rPr sz="2900" dirty="0" err="1"/>
              <a:t>besoin</a:t>
            </a:r>
            <a:r>
              <a:rPr sz="2900" dirty="0"/>
              <a:t> de formation </a:t>
            </a:r>
            <a:r>
              <a:rPr sz="2900" dirty="0" err="1"/>
              <a:t>adéquate</a:t>
            </a:r>
            <a:r>
              <a:rPr sz="2900" dirty="0"/>
              <a:t>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Liste et Groupement des Tâches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0268" y="1600200"/>
            <a:ext cx="5362923" cy="4525963"/>
          </a:xfrm>
        </p:spPr>
        <p:txBody>
          <a:bodyPr>
            <a:normAutofit fontScale="92500" lnSpcReduction="20000"/>
          </a:bodyPr>
          <a:lstStyle/>
          <a:p>
            <a:endParaRPr sz="2000" dirty="0"/>
          </a:p>
          <a:p>
            <a:pPr marL="0" indent="0">
              <a:buNone/>
            </a:pPr>
            <a:r>
              <a:rPr sz="2000" b="1" dirty="0" err="1"/>
              <a:t>Thématiques</a:t>
            </a:r>
            <a:r>
              <a:rPr sz="2000" b="1" dirty="0"/>
              <a:t>:</a:t>
            </a:r>
          </a:p>
          <a:p>
            <a:r>
              <a:rPr sz="1900" b="1" dirty="0"/>
              <a:t>1. </a:t>
            </a:r>
            <a:r>
              <a:rPr sz="1900" b="1" dirty="0" err="1"/>
              <a:t>Outils</a:t>
            </a:r>
            <a:r>
              <a:rPr sz="1900" b="1" dirty="0"/>
              <a:t> de </a:t>
            </a:r>
            <a:r>
              <a:rPr sz="1900" b="1" dirty="0" err="1"/>
              <a:t>Gestion</a:t>
            </a:r>
            <a:r>
              <a:rPr sz="1900" b="1" dirty="0"/>
              <a:t> </a:t>
            </a:r>
            <a:r>
              <a:rPr sz="1900" b="1" dirty="0" err="1"/>
              <a:t>Intégrée</a:t>
            </a:r>
            <a:r>
              <a:rPr sz="1900" b="1" dirty="0"/>
              <a:t>: </a:t>
            </a:r>
            <a:r>
              <a:rPr sz="1900" dirty="0" err="1"/>
              <a:t>Sélection</a:t>
            </a:r>
            <a:r>
              <a:rPr sz="1900" dirty="0"/>
              <a:t> et </a:t>
            </a:r>
            <a:r>
              <a:rPr sz="1900" dirty="0" err="1"/>
              <a:t>implémentation</a:t>
            </a:r>
            <a:r>
              <a:rPr sz="1900" dirty="0"/>
              <a:t> d'un ERP, CRM.</a:t>
            </a:r>
          </a:p>
          <a:p>
            <a:r>
              <a:rPr sz="1900" b="1" dirty="0"/>
              <a:t>2. </a:t>
            </a:r>
            <a:r>
              <a:rPr sz="1900" b="1" dirty="0" err="1"/>
              <a:t>Digitalisation</a:t>
            </a:r>
            <a:r>
              <a:rPr sz="1900" b="1" dirty="0"/>
              <a:t> des Documents et </a:t>
            </a:r>
            <a:r>
              <a:rPr sz="1900" b="1" dirty="0" err="1"/>
              <a:t>Automatisation</a:t>
            </a:r>
            <a:r>
              <a:rPr sz="1900" b="1" dirty="0"/>
              <a:t>: </a:t>
            </a:r>
            <a:r>
              <a:rPr sz="1900" dirty="0" err="1"/>
              <a:t>Mise</a:t>
            </a:r>
            <a:r>
              <a:rPr sz="1900" dirty="0"/>
              <a:t> en place de la GED, </a:t>
            </a:r>
            <a:r>
              <a:rPr sz="1900" dirty="0" err="1"/>
              <a:t>automatisation</a:t>
            </a:r>
            <a:r>
              <a:rPr sz="1900" dirty="0"/>
              <a:t> des workflows.</a:t>
            </a:r>
          </a:p>
          <a:p>
            <a:r>
              <a:rPr sz="1900" b="1" dirty="0"/>
              <a:t>3. Communication et Collaboration: </a:t>
            </a:r>
            <a:r>
              <a:rPr sz="1900" dirty="0" err="1"/>
              <a:t>Mise</a:t>
            </a:r>
            <a:r>
              <a:rPr sz="1900" dirty="0"/>
              <a:t> en place de </a:t>
            </a:r>
            <a:r>
              <a:rPr sz="1900" dirty="0" err="1"/>
              <a:t>plateformes</a:t>
            </a:r>
            <a:r>
              <a:rPr sz="1900" dirty="0"/>
              <a:t> de communication et </a:t>
            </a:r>
            <a:r>
              <a:rPr sz="1900" dirty="0" err="1"/>
              <a:t>gestion</a:t>
            </a:r>
            <a:r>
              <a:rPr sz="1900" dirty="0"/>
              <a:t> de </a:t>
            </a:r>
            <a:r>
              <a:rPr sz="1900" dirty="0" err="1"/>
              <a:t>projets</a:t>
            </a:r>
            <a:r>
              <a:rPr sz="1900" dirty="0"/>
              <a:t>.</a:t>
            </a:r>
          </a:p>
          <a:p>
            <a:r>
              <a:rPr sz="1900" b="1" dirty="0"/>
              <a:t>4. </a:t>
            </a:r>
            <a:r>
              <a:rPr sz="1900" b="1" dirty="0" err="1"/>
              <a:t>Vente</a:t>
            </a:r>
            <a:r>
              <a:rPr sz="1900" b="1" dirty="0"/>
              <a:t> en </a:t>
            </a:r>
            <a:r>
              <a:rPr sz="1900" b="1" dirty="0" err="1"/>
              <a:t>Ligne</a:t>
            </a:r>
            <a:r>
              <a:rPr sz="1900" b="1" dirty="0"/>
              <a:t>: </a:t>
            </a:r>
            <a:r>
              <a:rPr sz="1900" dirty="0" err="1"/>
              <a:t>Développement</a:t>
            </a:r>
            <a:r>
              <a:rPr sz="1900" dirty="0"/>
              <a:t> et </a:t>
            </a:r>
            <a:r>
              <a:rPr sz="1900" dirty="0" err="1"/>
              <a:t>lancement</a:t>
            </a:r>
            <a:r>
              <a:rPr sz="1900" dirty="0"/>
              <a:t> </a:t>
            </a:r>
            <a:r>
              <a:rPr sz="1900" dirty="0" err="1"/>
              <a:t>d'une</a:t>
            </a:r>
            <a:r>
              <a:rPr sz="1900" dirty="0"/>
              <a:t> </a:t>
            </a:r>
            <a:r>
              <a:rPr sz="1900" dirty="0" err="1"/>
              <a:t>plateforme</a:t>
            </a:r>
            <a:r>
              <a:rPr sz="1900" dirty="0"/>
              <a:t> de commerce </a:t>
            </a:r>
            <a:r>
              <a:rPr sz="1900" dirty="0" err="1"/>
              <a:t>électronique</a:t>
            </a:r>
            <a:r>
              <a:rPr sz="1900" dirty="0"/>
              <a:t>.</a:t>
            </a:r>
          </a:p>
          <a:p>
            <a:r>
              <a:rPr sz="1900" b="1" dirty="0"/>
              <a:t>5. Formation et Support: </a:t>
            </a:r>
            <a:r>
              <a:rPr sz="1900" dirty="0"/>
              <a:t>Formation des </a:t>
            </a:r>
            <a:r>
              <a:rPr sz="1900" dirty="0" err="1"/>
              <a:t>employés</a:t>
            </a:r>
            <a:r>
              <a:rPr sz="1900" dirty="0"/>
              <a:t>, </a:t>
            </a:r>
            <a:r>
              <a:rPr sz="1900" dirty="0" err="1"/>
              <a:t>mise</a:t>
            </a:r>
            <a:r>
              <a:rPr sz="1900" dirty="0"/>
              <a:t> en place d'un support technique </a:t>
            </a:r>
            <a:r>
              <a:rPr sz="1900" dirty="0" err="1"/>
              <a:t>continu</a:t>
            </a:r>
            <a:r>
              <a:rPr sz="1900" dirty="0"/>
              <a:t>.</a:t>
            </a:r>
          </a:p>
          <a:p>
            <a:r>
              <a:rPr sz="1900" b="1" dirty="0"/>
              <a:t>6. </a:t>
            </a:r>
            <a:r>
              <a:rPr sz="1900" b="1" dirty="0" err="1"/>
              <a:t>Suivi</a:t>
            </a:r>
            <a:r>
              <a:rPr sz="1900" b="1" dirty="0"/>
              <a:t> et </a:t>
            </a:r>
            <a:r>
              <a:rPr sz="1900" b="1" dirty="0" err="1"/>
              <a:t>Amélioration</a:t>
            </a:r>
            <a:r>
              <a:rPr sz="1900" b="1" dirty="0"/>
              <a:t> Continue: </a:t>
            </a:r>
            <a:r>
              <a:rPr sz="1900" dirty="0" err="1"/>
              <a:t>Définition</a:t>
            </a:r>
            <a:r>
              <a:rPr sz="1900" dirty="0"/>
              <a:t> des KPI, </a:t>
            </a:r>
            <a:r>
              <a:rPr sz="1900" dirty="0" err="1"/>
              <a:t>recueil</a:t>
            </a:r>
            <a:r>
              <a:rPr sz="1900" dirty="0"/>
              <a:t> et </a:t>
            </a:r>
            <a:r>
              <a:rPr sz="1900" dirty="0" err="1"/>
              <a:t>analyse</a:t>
            </a:r>
            <a:r>
              <a:rPr sz="1900" dirty="0"/>
              <a:t> des feedbacks.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4158" y="2198248"/>
            <a:ext cx="3927915" cy="392791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Outils Suggérés et Leur Utilité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6811279" cy="4525963"/>
          </a:xfrm>
        </p:spPr>
        <p:txBody>
          <a:bodyPr vert="horz" lIns="91440" tIns="45720" rIns="91440" bIns="45720" rtlCol="0" anchor="t">
            <a:normAutofit fontScale="70000" lnSpcReduction="20000"/>
          </a:bodyPr>
          <a:lstStyle/>
          <a:p>
            <a:endParaRPr dirty="0"/>
          </a:p>
          <a:p>
            <a:pPr marL="0" indent="0">
              <a:buNone/>
            </a:pPr>
            <a:r>
              <a:rPr b="1" dirty="0" err="1"/>
              <a:t>Outils</a:t>
            </a:r>
            <a:r>
              <a:rPr b="1" dirty="0"/>
              <a:t> de Gestion </a:t>
            </a:r>
            <a:r>
              <a:rPr b="1" dirty="0" err="1"/>
              <a:t>Intégrée</a:t>
            </a:r>
            <a:r>
              <a:rPr b="1" dirty="0"/>
              <a:t>:</a:t>
            </a:r>
            <a:endParaRPr b="1" dirty="0">
              <a:ea typeface="Calibri"/>
              <a:cs typeface="Calibri"/>
            </a:endParaRPr>
          </a:p>
          <a:p>
            <a:r>
              <a:rPr dirty="0"/>
              <a:t>ERP (Odoo): Gestion des stocks, </a:t>
            </a:r>
            <a:r>
              <a:rPr dirty="0" err="1"/>
              <a:t>produits</a:t>
            </a:r>
            <a:r>
              <a:rPr dirty="0"/>
              <a:t>, </a:t>
            </a:r>
            <a:r>
              <a:rPr dirty="0" err="1"/>
              <a:t>fournisseurs</a:t>
            </a:r>
            <a:r>
              <a:rPr dirty="0"/>
              <a:t>, ventes et </a:t>
            </a:r>
            <a:r>
              <a:rPr dirty="0" err="1"/>
              <a:t>achats</a:t>
            </a:r>
            <a:r>
              <a:rPr dirty="0"/>
              <a:t>.</a:t>
            </a:r>
          </a:p>
          <a:p>
            <a:r>
              <a:rPr dirty="0"/>
              <a:t>CRM (Salesforce): Gestion des relations clients, </a:t>
            </a:r>
            <a:r>
              <a:rPr dirty="0" err="1"/>
              <a:t>suivi</a:t>
            </a:r>
            <a:r>
              <a:rPr dirty="0"/>
              <a:t> des interactions, gestion des leads et </a:t>
            </a:r>
            <a:r>
              <a:rPr dirty="0" err="1"/>
              <a:t>opportunités</a:t>
            </a:r>
            <a:r>
              <a:rPr dirty="0"/>
              <a:t> de vente.</a:t>
            </a:r>
          </a:p>
          <a:p>
            <a:r>
              <a:rPr dirty="0" err="1"/>
              <a:t>Digitalisation</a:t>
            </a:r>
            <a:r>
              <a:rPr dirty="0"/>
              <a:t> et </a:t>
            </a:r>
            <a:r>
              <a:rPr dirty="0" err="1"/>
              <a:t>Automatisation</a:t>
            </a:r>
            <a:r>
              <a:rPr dirty="0"/>
              <a:t>:</a:t>
            </a:r>
            <a:endParaRPr dirty="0">
              <a:ea typeface="Calibri"/>
              <a:cs typeface="Calibri"/>
            </a:endParaRPr>
          </a:p>
          <a:p>
            <a:r>
              <a:rPr dirty="0"/>
              <a:t>GED (Microsoft 365): Gestion et partage des documents.</a:t>
            </a:r>
            <a:endParaRPr dirty="0">
              <a:ea typeface="Calibri"/>
              <a:cs typeface="Calibri"/>
            </a:endParaRPr>
          </a:p>
          <a:p>
            <a:r>
              <a:rPr dirty="0" err="1"/>
              <a:t>Automatisation</a:t>
            </a:r>
            <a:r>
              <a:rPr dirty="0"/>
              <a:t> (Zapier): </a:t>
            </a:r>
            <a:r>
              <a:rPr dirty="0" err="1"/>
              <a:t>Automatisation</a:t>
            </a:r>
            <a:r>
              <a:rPr dirty="0"/>
              <a:t> des </a:t>
            </a:r>
            <a:r>
              <a:rPr dirty="0" err="1"/>
              <a:t>tâches</a:t>
            </a:r>
            <a:r>
              <a:rPr dirty="0"/>
              <a:t> </a:t>
            </a:r>
            <a:r>
              <a:rPr dirty="0" err="1"/>
              <a:t>récurrentes</a:t>
            </a:r>
            <a:r>
              <a:rPr dirty="0"/>
              <a:t>.</a:t>
            </a:r>
            <a:endParaRPr dirty="0">
              <a:ea typeface="Calibri"/>
              <a:cs typeface="Calibri"/>
            </a:endParaRPr>
          </a:p>
          <a:p>
            <a:r>
              <a:rPr dirty="0"/>
              <a:t>Communication et Collaboration:</a:t>
            </a:r>
            <a:endParaRPr dirty="0">
              <a:ea typeface="Calibri"/>
              <a:cs typeface="Calibri"/>
            </a:endParaRPr>
          </a:p>
          <a:p>
            <a:r>
              <a:rPr dirty="0"/>
              <a:t>Microsoft Teams : </a:t>
            </a:r>
            <a:r>
              <a:rPr dirty="0" err="1"/>
              <a:t>Messagerie</a:t>
            </a:r>
            <a:r>
              <a:rPr dirty="0"/>
              <a:t> </a:t>
            </a:r>
            <a:r>
              <a:rPr dirty="0" err="1"/>
              <a:t>instantanée</a:t>
            </a:r>
            <a:r>
              <a:rPr dirty="0"/>
              <a:t>, </a:t>
            </a:r>
            <a:r>
              <a:rPr dirty="0" err="1"/>
              <a:t>appels</a:t>
            </a:r>
            <a:r>
              <a:rPr dirty="0"/>
              <a:t> </a:t>
            </a:r>
            <a:r>
              <a:rPr dirty="0" err="1"/>
              <a:t>vidéo</a:t>
            </a:r>
            <a:r>
              <a:rPr dirty="0"/>
              <a:t>, collaboration </a:t>
            </a:r>
            <a:r>
              <a:rPr dirty="0" err="1"/>
              <a:t>en</a:t>
            </a:r>
            <a:r>
              <a:rPr dirty="0"/>
              <a:t> temps </a:t>
            </a:r>
            <a:r>
              <a:rPr dirty="0" err="1"/>
              <a:t>réel</a:t>
            </a:r>
            <a:r>
              <a:rPr dirty="0"/>
              <a:t>.</a:t>
            </a:r>
            <a:endParaRPr dirty="0">
              <a:ea typeface="Calibri"/>
              <a:cs typeface="Calibri"/>
            </a:endParaRPr>
          </a:p>
          <a:p>
            <a:r>
              <a:rPr dirty="0"/>
              <a:t>Gestion de </a:t>
            </a:r>
            <a:r>
              <a:rPr dirty="0" err="1"/>
              <a:t>Projet</a:t>
            </a:r>
            <a:r>
              <a:rPr dirty="0"/>
              <a:t> (Trello): Gestion des </a:t>
            </a:r>
            <a:r>
              <a:rPr dirty="0" err="1"/>
              <a:t>tâches</a:t>
            </a:r>
            <a:r>
              <a:rPr dirty="0"/>
              <a:t> et des </a:t>
            </a:r>
            <a:r>
              <a:rPr dirty="0" err="1"/>
              <a:t>projets</a:t>
            </a:r>
            <a:r>
              <a:rPr dirty="0"/>
              <a:t>.</a:t>
            </a:r>
            <a:endParaRPr dirty="0">
              <a:ea typeface="Calibri"/>
              <a:cs typeface="Calibri"/>
            </a:endParaRPr>
          </a:p>
          <a:p>
            <a:r>
              <a:rPr dirty="0"/>
              <a:t>Vente </a:t>
            </a:r>
            <a:r>
              <a:rPr dirty="0" err="1"/>
              <a:t>en</a:t>
            </a:r>
            <a:r>
              <a:rPr dirty="0"/>
              <a:t> Ligne:</a:t>
            </a:r>
            <a:endParaRPr dirty="0">
              <a:ea typeface="Calibri"/>
              <a:cs typeface="Calibri"/>
            </a:endParaRPr>
          </a:p>
          <a:p>
            <a:r>
              <a:rPr lang="fr-FR" dirty="0" err="1"/>
              <a:t>Developpement</a:t>
            </a:r>
            <a:r>
              <a:rPr lang="fr-FR" dirty="0"/>
              <a:t> d'une app web+ mobile No-code avec </a:t>
            </a:r>
            <a:r>
              <a:rPr lang="fr-FR" dirty="0" err="1"/>
              <a:t>Outsystem</a:t>
            </a:r>
            <a:r>
              <a:rPr lang="fr-FR" dirty="0"/>
              <a:t> </a:t>
            </a:r>
            <a:r>
              <a:rPr dirty="0"/>
              <a:t>: </a:t>
            </a:r>
            <a:r>
              <a:rPr dirty="0" err="1"/>
              <a:t>Création</a:t>
            </a:r>
            <a:r>
              <a:rPr dirty="0"/>
              <a:t> et gestion </a:t>
            </a:r>
            <a:r>
              <a:rPr dirty="0" err="1"/>
              <a:t>d'une</a:t>
            </a:r>
            <a:r>
              <a:rPr dirty="0"/>
              <a:t> boutique </a:t>
            </a:r>
            <a:r>
              <a:rPr dirty="0" err="1"/>
              <a:t>en</a:t>
            </a:r>
            <a:r>
              <a:rPr dirty="0"/>
              <a:t> </a:t>
            </a:r>
            <a:r>
              <a:rPr dirty="0" err="1"/>
              <a:t>ligne</a:t>
            </a:r>
            <a:r>
              <a:rPr dirty="0"/>
              <a:t>.</a:t>
            </a:r>
            <a:endParaRPr dirty="0">
              <a:ea typeface="Calibri"/>
              <a:cs typeface="Calibri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4125" y="2763223"/>
            <a:ext cx="2849991" cy="284999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14400" y="792163"/>
            <a:ext cx="8229600" cy="1143000"/>
          </a:xfrm>
        </p:spPr>
        <p:txBody>
          <a:bodyPr/>
          <a:lstStyle/>
          <a:p>
            <a:r>
              <a:rPr lang="fr-FR" dirty="0"/>
              <a:t>Diagramme d’architecture </a:t>
            </a:r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972" y="1935163"/>
            <a:ext cx="8148056" cy="4389437"/>
          </a:xfrm>
        </p:spPr>
      </p:pic>
    </p:spTree>
    <p:extLst>
      <p:ext uri="{BB962C8B-B14F-4D97-AF65-F5344CB8AC3E}">
        <p14:creationId xmlns:p14="http://schemas.microsoft.com/office/powerpoint/2010/main" val="947263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75754" y="704088"/>
            <a:ext cx="6611045" cy="1143000"/>
          </a:xfrm>
        </p:spPr>
        <p:txBody>
          <a:bodyPr>
            <a:normAutofit fontScale="90000"/>
          </a:bodyPr>
          <a:lstStyle/>
          <a:p>
            <a:r>
              <a:rPr dirty="0"/>
              <a:t>Planification </a:t>
            </a:r>
            <a:r>
              <a:rPr lang="fr-FR" dirty="0"/>
              <a:t>prévisionnel </a:t>
            </a:r>
            <a:r>
              <a:rPr dirty="0"/>
              <a:t>et Implémentation</a:t>
            </a:r>
            <a:endParaRPr lang="fr-FR" dirty="0">
              <a:ea typeface="Calibri"/>
              <a:cs typeface="Calibri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7258468" cy="4525963"/>
          </a:xfrm>
        </p:spPr>
        <p:txBody>
          <a:bodyPr vert="horz" lIns="91440" tIns="45720" rIns="91440" bIns="45720" rtlCol="0" anchor="t">
            <a:noAutofit/>
          </a:bodyPr>
          <a:lstStyle/>
          <a:p>
            <a:endParaRPr sz="1400" dirty="0"/>
          </a:p>
          <a:p>
            <a:pPr marL="0" indent="0">
              <a:buNone/>
            </a:pPr>
            <a:r>
              <a:rPr sz="1400" b="1" dirty="0"/>
              <a:t>Phase 1: </a:t>
            </a:r>
            <a:r>
              <a:rPr sz="1400" dirty="0"/>
              <a:t>Planification et </a:t>
            </a:r>
            <a:r>
              <a:rPr sz="1400" dirty="0" err="1"/>
              <a:t>Préparation</a:t>
            </a:r>
            <a:r>
              <a:rPr sz="1400" dirty="0"/>
              <a:t> (1-2 </a:t>
            </a:r>
            <a:r>
              <a:rPr sz="1400" dirty="0" err="1"/>
              <a:t>mois</a:t>
            </a:r>
            <a:r>
              <a:rPr sz="1400" dirty="0"/>
              <a:t>)</a:t>
            </a:r>
            <a:endParaRPr sz="1400" dirty="0">
              <a:ea typeface="Calibri"/>
              <a:cs typeface="Calibri"/>
            </a:endParaRPr>
          </a:p>
          <a:p>
            <a:r>
              <a:rPr sz="1400" dirty="0"/>
              <a:t>Audit des processus </a:t>
            </a:r>
            <a:r>
              <a:rPr sz="1400" dirty="0" err="1"/>
              <a:t>actuels</a:t>
            </a:r>
            <a:r>
              <a:rPr sz="1400" dirty="0"/>
              <a:t>, </a:t>
            </a:r>
            <a:r>
              <a:rPr sz="1400" dirty="0" err="1"/>
              <a:t>définition</a:t>
            </a:r>
            <a:r>
              <a:rPr sz="1400" dirty="0"/>
              <a:t> des </a:t>
            </a:r>
            <a:r>
              <a:rPr sz="1400" dirty="0" err="1"/>
              <a:t>objectifs</a:t>
            </a:r>
            <a:r>
              <a:rPr sz="1400" dirty="0"/>
              <a:t> et du budget, </a:t>
            </a:r>
            <a:r>
              <a:rPr sz="1400" dirty="0" err="1"/>
              <a:t>sélection</a:t>
            </a:r>
            <a:r>
              <a:rPr sz="1400" dirty="0"/>
              <a:t> des </a:t>
            </a:r>
            <a:r>
              <a:rPr sz="1400" dirty="0" err="1"/>
              <a:t>outils</a:t>
            </a:r>
            <a:r>
              <a:rPr sz="1400" dirty="0"/>
              <a:t> et </a:t>
            </a:r>
            <a:r>
              <a:rPr sz="1400" dirty="0" err="1"/>
              <a:t>prestataires</a:t>
            </a:r>
            <a:r>
              <a:rPr sz="1400" dirty="0"/>
              <a:t>.</a:t>
            </a:r>
            <a:endParaRPr sz="1400" dirty="0">
              <a:ea typeface="Calibri"/>
              <a:cs typeface="Calibri"/>
            </a:endParaRPr>
          </a:p>
          <a:p>
            <a:pPr marL="0" indent="0">
              <a:buNone/>
            </a:pPr>
            <a:r>
              <a:rPr sz="1400" b="1" dirty="0"/>
              <a:t>Phase 2: </a:t>
            </a:r>
            <a:r>
              <a:rPr sz="1400" dirty="0"/>
              <a:t>Mise </a:t>
            </a:r>
            <a:r>
              <a:rPr sz="1400" dirty="0" err="1"/>
              <a:t>en</a:t>
            </a:r>
            <a:r>
              <a:rPr sz="1400" dirty="0"/>
              <a:t> Place des </a:t>
            </a:r>
            <a:r>
              <a:rPr sz="1400" dirty="0" err="1"/>
              <a:t>Outils</a:t>
            </a:r>
            <a:r>
              <a:rPr sz="1400" dirty="0"/>
              <a:t> de Communication et Collaboration (1-2 </a:t>
            </a:r>
            <a:r>
              <a:rPr sz="1400" dirty="0" err="1"/>
              <a:t>mois</a:t>
            </a:r>
            <a:r>
              <a:rPr sz="1400" dirty="0"/>
              <a:t>)</a:t>
            </a:r>
            <a:endParaRPr sz="1400" dirty="0">
              <a:ea typeface="Calibri"/>
              <a:cs typeface="Calibri"/>
            </a:endParaRPr>
          </a:p>
          <a:p>
            <a:r>
              <a:rPr sz="1400" dirty="0" err="1"/>
              <a:t>Déploiement</a:t>
            </a:r>
            <a:r>
              <a:rPr sz="1400" dirty="0"/>
              <a:t> de Microsoft Teams</a:t>
            </a:r>
            <a:r>
              <a:rPr lang="fr-FR" sz="1400" dirty="0"/>
              <a:t> et</a:t>
            </a:r>
            <a:r>
              <a:rPr sz="1400" dirty="0"/>
              <a:t> Trello</a:t>
            </a:r>
            <a:r>
              <a:rPr lang="fr-FR" sz="1400" dirty="0"/>
              <a:t>,</a:t>
            </a:r>
            <a:r>
              <a:rPr sz="1400" dirty="0"/>
              <a:t> formation des </a:t>
            </a:r>
            <a:r>
              <a:rPr sz="1400" dirty="0" err="1"/>
              <a:t>employés</a:t>
            </a:r>
            <a:r>
              <a:rPr sz="1400" dirty="0"/>
              <a:t>.</a:t>
            </a:r>
            <a:endParaRPr sz="1400" dirty="0">
              <a:ea typeface="Calibri"/>
              <a:cs typeface="Calibri"/>
            </a:endParaRPr>
          </a:p>
          <a:p>
            <a:pPr marL="0" indent="0">
              <a:buNone/>
            </a:pPr>
            <a:r>
              <a:rPr sz="1400" b="1" dirty="0"/>
              <a:t>Phase 3: </a:t>
            </a:r>
            <a:r>
              <a:rPr sz="1400" dirty="0" err="1"/>
              <a:t>Implémentation</a:t>
            </a:r>
            <a:r>
              <a:rPr sz="1400" dirty="0"/>
              <a:t> de </a:t>
            </a:r>
            <a:r>
              <a:rPr sz="1400" dirty="0" err="1"/>
              <a:t>l'ERP</a:t>
            </a:r>
            <a:r>
              <a:rPr sz="1400" dirty="0"/>
              <a:t> et du CRM (3-6 </a:t>
            </a:r>
            <a:r>
              <a:rPr sz="1400" dirty="0" err="1"/>
              <a:t>mois</a:t>
            </a:r>
            <a:r>
              <a:rPr sz="1400" dirty="0"/>
              <a:t>)</a:t>
            </a:r>
            <a:endParaRPr sz="1400" dirty="0">
              <a:ea typeface="Calibri"/>
              <a:cs typeface="Calibri"/>
            </a:endParaRPr>
          </a:p>
          <a:p>
            <a:r>
              <a:rPr sz="1400" dirty="0" err="1"/>
              <a:t>Déploiement</a:t>
            </a:r>
            <a:r>
              <a:rPr sz="1400" dirty="0"/>
              <a:t> de Odoo et Salesforce, migration des données et </a:t>
            </a:r>
            <a:r>
              <a:rPr sz="1400" dirty="0" err="1"/>
              <a:t>intégration</a:t>
            </a:r>
            <a:r>
              <a:rPr sz="1400" dirty="0"/>
              <a:t> avec les </a:t>
            </a:r>
            <a:r>
              <a:rPr sz="1400" dirty="0" err="1"/>
              <a:t>systèmes</a:t>
            </a:r>
            <a:r>
              <a:rPr sz="1400" dirty="0"/>
              <a:t> </a:t>
            </a:r>
            <a:r>
              <a:rPr sz="1400" dirty="0" err="1"/>
              <a:t>existants</a:t>
            </a:r>
            <a:r>
              <a:rPr sz="1400" dirty="0"/>
              <a:t>, formation des </a:t>
            </a:r>
            <a:r>
              <a:rPr sz="1400" dirty="0" err="1"/>
              <a:t>utilisateurs</a:t>
            </a:r>
            <a:r>
              <a:rPr sz="1400" dirty="0"/>
              <a:t>.</a:t>
            </a:r>
            <a:endParaRPr sz="1400" dirty="0">
              <a:ea typeface="Calibri"/>
              <a:cs typeface="Calibri"/>
            </a:endParaRPr>
          </a:p>
          <a:p>
            <a:pPr marL="0" indent="0">
              <a:buNone/>
            </a:pPr>
            <a:r>
              <a:rPr sz="1400" b="1" dirty="0"/>
              <a:t>Phase 4: </a:t>
            </a:r>
            <a:r>
              <a:rPr sz="1400" dirty="0"/>
              <a:t>Développement de la Plateforme de Vente </a:t>
            </a:r>
            <a:r>
              <a:rPr sz="1400" dirty="0" err="1"/>
              <a:t>en</a:t>
            </a:r>
            <a:r>
              <a:rPr sz="1400" dirty="0"/>
              <a:t> Ligne (</a:t>
            </a:r>
            <a:r>
              <a:rPr lang="fr-FR" sz="1400" dirty="0"/>
              <a:t>6-8</a:t>
            </a:r>
            <a:r>
              <a:rPr sz="1400" dirty="0"/>
              <a:t> </a:t>
            </a:r>
            <a:r>
              <a:rPr sz="1400" dirty="0" err="1"/>
              <a:t>mois</a:t>
            </a:r>
            <a:r>
              <a:rPr sz="1400" dirty="0"/>
              <a:t>)</a:t>
            </a:r>
            <a:endParaRPr sz="1400" dirty="0">
              <a:ea typeface="Calibri"/>
              <a:cs typeface="Calibri"/>
            </a:endParaRPr>
          </a:p>
          <a:p>
            <a:r>
              <a:rPr sz="1400" dirty="0"/>
              <a:t>Développement et </a:t>
            </a:r>
            <a:r>
              <a:rPr sz="1400" dirty="0" err="1"/>
              <a:t>lancement</a:t>
            </a:r>
            <a:r>
              <a:rPr sz="1400" dirty="0"/>
              <a:t> de la boutique </a:t>
            </a:r>
            <a:r>
              <a:rPr sz="1400" dirty="0" err="1"/>
              <a:t>en</a:t>
            </a:r>
            <a:r>
              <a:rPr sz="1400" dirty="0"/>
              <a:t> </a:t>
            </a:r>
            <a:r>
              <a:rPr sz="1400" dirty="0" err="1"/>
              <a:t>ligne</a:t>
            </a:r>
            <a:r>
              <a:rPr sz="1400" dirty="0"/>
              <a:t> , </a:t>
            </a:r>
            <a:r>
              <a:rPr sz="1400" dirty="0" err="1"/>
              <a:t>intégration</a:t>
            </a:r>
            <a:r>
              <a:rPr sz="1400" dirty="0"/>
              <a:t> avec </a:t>
            </a:r>
            <a:r>
              <a:rPr sz="1400" dirty="0" err="1"/>
              <a:t>l'ERP</a:t>
            </a:r>
            <a:r>
              <a:rPr sz="1400" dirty="0"/>
              <a:t> et le CRM.</a:t>
            </a:r>
            <a:endParaRPr sz="1400" dirty="0">
              <a:ea typeface="Calibri"/>
              <a:cs typeface="Calibri"/>
            </a:endParaRPr>
          </a:p>
          <a:p>
            <a:pPr marL="0" indent="0">
              <a:buNone/>
            </a:pPr>
            <a:r>
              <a:rPr sz="1400" b="1" dirty="0"/>
              <a:t>Phase 5: </a:t>
            </a:r>
            <a:r>
              <a:rPr sz="1400" dirty="0" err="1"/>
              <a:t>Automatisation</a:t>
            </a:r>
            <a:r>
              <a:rPr sz="1400" dirty="0"/>
              <a:t> des Workflows (2-3 </a:t>
            </a:r>
            <a:r>
              <a:rPr sz="1400" dirty="0" err="1"/>
              <a:t>mois</a:t>
            </a:r>
            <a:r>
              <a:rPr sz="1400" dirty="0"/>
              <a:t>)</a:t>
            </a:r>
            <a:endParaRPr sz="1400" dirty="0">
              <a:ea typeface="Calibri"/>
              <a:cs typeface="Calibri"/>
            </a:endParaRPr>
          </a:p>
          <a:p>
            <a:r>
              <a:rPr sz="1400" b="1" dirty="0"/>
              <a:t>Mise </a:t>
            </a:r>
            <a:r>
              <a:rPr sz="1400" b="1" dirty="0" err="1"/>
              <a:t>en</a:t>
            </a:r>
            <a:r>
              <a:rPr sz="1400" b="1" dirty="0"/>
              <a:t> place de Zapier</a:t>
            </a:r>
            <a:r>
              <a:rPr lang="fr-FR" sz="1400" b="1" dirty="0"/>
              <a:t>,</a:t>
            </a:r>
            <a:r>
              <a:rPr sz="1400" b="1" dirty="0"/>
              <a:t> </a:t>
            </a:r>
            <a:r>
              <a:rPr sz="1400" b="1" dirty="0" err="1"/>
              <a:t>optimisation</a:t>
            </a:r>
            <a:r>
              <a:rPr sz="1400" b="1" dirty="0"/>
              <a:t> des processus.</a:t>
            </a:r>
            <a:endParaRPr sz="1400" b="1" dirty="0">
              <a:ea typeface="Calibri"/>
              <a:cs typeface="Calibri"/>
            </a:endParaRPr>
          </a:p>
          <a:p>
            <a:pPr marL="0" indent="0">
              <a:buNone/>
            </a:pPr>
            <a:r>
              <a:rPr sz="1400" b="1" dirty="0"/>
              <a:t>Phase 6: </a:t>
            </a:r>
            <a:r>
              <a:rPr sz="1400" dirty="0"/>
              <a:t>Suivi et Amélioration Continue</a:t>
            </a:r>
            <a:r>
              <a:rPr lang="fr-FR" sz="1400" dirty="0"/>
              <a:t>.</a:t>
            </a:r>
            <a:endParaRPr lang="fr-FR" sz="1400" dirty="0">
              <a:ea typeface="Calibri"/>
              <a:cs typeface="Calibri"/>
            </a:endParaRPr>
          </a:p>
          <a:p>
            <a:r>
              <a:rPr sz="1400" dirty="0"/>
              <a:t>Suivi des KPI, </a:t>
            </a:r>
            <a:r>
              <a:rPr sz="1400" dirty="0" err="1"/>
              <a:t>recueil</a:t>
            </a:r>
            <a:r>
              <a:rPr sz="1400" dirty="0"/>
              <a:t> et </a:t>
            </a:r>
            <a:r>
              <a:rPr sz="1400" dirty="0" err="1"/>
              <a:t>analyse</a:t>
            </a:r>
            <a:r>
              <a:rPr sz="1400" dirty="0"/>
              <a:t> des feedbacks.</a:t>
            </a:r>
            <a:endParaRPr sz="1400" dirty="0">
              <a:ea typeface="Calibri"/>
              <a:cs typeface="Calibri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747" y="648252"/>
            <a:ext cx="1341566" cy="1341566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2257" y="4365092"/>
            <a:ext cx="2381111" cy="193892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37302"/>
            <a:ext cx="9144000" cy="4216076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3536514" y="1009942"/>
            <a:ext cx="2421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Planning général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2959529" y="3527419"/>
            <a:ext cx="3575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Planning de </a:t>
            </a:r>
            <a:r>
              <a:rPr lang="fr-FR" dirty="0" err="1"/>
              <a:t>dev</a:t>
            </a:r>
            <a:r>
              <a:rPr lang="fr-FR" dirty="0"/>
              <a:t> pour l’application</a:t>
            </a:r>
          </a:p>
        </p:txBody>
      </p:sp>
    </p:spTree>
    <p:extLst>
      <p:ext uri="{BB962C8B-B14F-4D97-AF65-F5344CB8AC3E}">
        <p14:creationId xmlns:p14="http://schemas.microsoft.com/office/powerpoint/2010/main" val="175199177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ébit">
  <a:themeElements>
    <a:clrScheme name="Débit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Débit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Débit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  <a:scene3d>
            <a:camera prst="orthographicFront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287</TotalTime>
  <Words>847</Words>
  <Application>Microsoft Office PowerPoint</Application>
  <PresentationFormat>Affichage à l'écran (4:3)</PresentationFormat>
  <Paragraphs>105</Paragraphs>
  <Slides>16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Constantia</vt:lpstr>
      <vt:lpstr>Wingdings 2</vt:lpstr>
      <vt:lpstr>Débit</vt:lpstr>
      <vt:lpstr>Plan de Transition Digitale pour MX2</vt:lpstr>
      <vt:lpstr>Contexte et Délimitation du Projet</vt:lpstr>
      <vt:lpstr>Identification du Problème et des Limites du Système Actuel</vt:lpstr>
      <vt:lpstr>Environnement du Projet</vt:lpstr>
      <vt:lpstr>Liste et Groupement des Tâches</vt:lpstr>
      <vt:lpstr>Outils Suggérés et Leur Utilité</vt:lpstr>
      <vt:lpstr>Diagramme d’architecture </vt:lpstr>
      <vt:lpstr>Planification prévisionnel et Implémentation</vt:lpstr>
      <vt:lpstr>Présentation PowerPoint</vt:lpstr>
      <vt:lpstr>Diagramme de Gantt</vt:lpstr>
      <vt:lpstr>Matrice d'Eisenhower</vt:lpstr>
      <vt:lpstr>Outil Collaboratif et Charte d'Équipe</vt:lpstr>
      <vt:lpstr>Mise en Place de la Solution</vt:lpstr>
      <vt:lpstr>Temps et Budget Estimatif</vt:lpstr>
      <vt:lpstr>Planification</vt:lpstr>
      <vt:lpstr>Conclusion et Suivi</vt:lpstr>
    </vt:vector>
  </TitlesOfParts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Plan de Transition Digitale pour MX2</dc:title>
  <dc:creator>MOHAND KACI</dc:creator>
  <dc:description>generated using python-pptx</dc:description>
  <cp:lastModifiedBy>Salah Mohand Kaci</cp:lastModifiedBy>
  <cp:revision>44</cp:revision>
  <dcterms:created xsi:type="dcterms:W3CDTF">2013-01-27T09:14:16Z</dcterms:created>
  <dcterms:modified xsi:type="dcterms:W3CDTF">2024-10-23T18:43:00Z</dcterms:modified>
</cp:coreProperties>
</file>